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3" r:id="rId5"/>
    <p:sldId id="259" r:id="rId6"/>
    <p:sldId id="260" r:id="rId7"/>
    <p:sldId id="261" r:id="rId8"/>
    <p:sldId id="265" r:id="rId9"/>
    <p:sldId id="266" r:id="rId10"/>
    <p:sldId id="267"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E964-02AA-F14D-1B25-141F2383C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4A1A472-CC56-7633-3262-0875406786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9957126-FE70-6434-A30D-F0F591FCD02E}"/>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6DAEC932-E3A6-0C7D-4EE0-B70052E3B42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CC24FB-2464-6EB3-CF94-69A36308E12F}"/>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226731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71B0-874C-1D3B-7D27-E45BEFA0293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58D5438-B015-A236-3C32-A837C74C7D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1E1B937-2790-D8F7-3D3B-FF5156F22F26}"/>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8B8A74AF-8B3B-80EB-D168-38D89EE2424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FF256B-0098-1B66-20AB-D0A08AB63A20}"/>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416191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FCDAD-56FD-A3C3-64B4-1FA8E3B295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5D77257-015C-06C7-0165-2652CD48D4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1B4C9CB-1482-0D70-3E5D-4E774AD4E26D}"/>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EE048F74-27D5-C3DF-A2FD-1DBC97BA84A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47D012-17E4-C692-7CB3-83F17B092F70}"/>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282982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FCA2-74F7-FA7F-66A1-AEA8BA21F1C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8A3C97E-E5A0-AD9A-29F1-F061C0D79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D3172D0-9A92-1756-1972-2FD4C830E122}"/>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7D91A994-EA37-645F-0CD4-4EA7EF92F58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7FE0E20-618F-6697-06E0-BEF1B4373D47}"/>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142525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079C-5762-517A-9226-E72EFAC8D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5CB93CB-903C-0046-F6D8-2E49EE7D4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F7E8EF-DEE0-90B1-8A10-0BA49F0B2079}"/>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EC13BCEF-DCB0-771E-EF92-5FE1834E9D0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67B0F5-C7FF-6704-146B-608544CBF8D1}"/>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26318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41D1-D41B-F8C6-6B7A-D9EE8AC1EE1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00421D1-4E09-4C4F-5B11-D7844DCF72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015947D-53D1-2A99-217F-724B19DF21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FC00504-E901-BDA9-41D0-F2DB712FC89A}"/>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6" name="Footer Placeholder 5">
            <a:extLst>
              <a:ext uri="{FF2B5EF4-FFF2-40B4-BE49-F238E27FC236}">
                <a16:creationId xmlns:a16="http://schemas.microsoft.com/office/drawing/2014/main" id="{DE01A288-1674-1A35-3931-12A6E1B4210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DDB5B3F-FD4F-5639-68D4-9DDDA0584403}"/>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114429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C9C7-F05D-9D8C-5F7A-A1D92D71869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5D68BBC-A6E2-51CC-B5FF-50435207D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6A6CB6-1DF9-3320-45EA-E84394FC24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06E3304-C1EA-F786-EBB1-A5EEE97B6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45F4CE-CE4C-8755-B55F-962B77EBA3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AA7B0B1-9A53-342F-BB1D-32DAFDE0AE5A}"/>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8" name="Footer Placeholder 7">
            <a:extLst>
              <a:ext uri="{FF2B5EF4-FFF2-40B4-BE49-F238E27FC236}">
                <a16:creationId xmlns:a16="http://schemas.microsoft.com/office/drawing/2014/main" id="{F5F43DD3-0A84-39C1-05AD-4E812158BC9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71640D9-649F-5E3B-CAFA-A297F332E0B2}"/>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40699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C7CC-D3E2-8312-648C-23771BD807B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1C1B530-02AB-B4A7-0A56-A85CF66F0254}"/>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4" name="Footer Placeholder 3">
            <a:extLst>
              <a:ext uri="{FF2B5EF4-FFF2-40B4-BE49-F238E27FC236}">
                <a16:creationId xmlns:a16="http://schemas.microsoft.com/office/drawing/2014/main" id="{D2AF3073-EB23-2C42-207D-88E6A10A772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AEA2329-8753-6549-91A7-2A003695A818}"/>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344999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CFD88-4C6E-473A-8DBD-9AD5244AAA86}"/>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3" name="Footer Placeholder 2">
            <a:extLst>
              <a:ext uri="{FF2B5EF4-FFF2-40B4-BE49-F238E27FC236}">
                <a16:creationId xmlns:a16="http://schemas.microsoft.com/office/drawing/2014/main" id="{C27F2DA4-3E4F-8C16-2109-22382258823D}"/>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2A7FE0B-A83B-9CDF-2B1A-1BC6BAA1F711}"/>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35916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1E25-17B5-3A04-48A1-77672BA9D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C55F7F8-67D0-B6D5-55BA-9BE5345140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AD8F0EC-096A-B35F-DA36-6861B2C987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A5A1F-1549-86D8-121C-E31981976F32}"/>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6" name="Footer Placeholder 5">
            <a:extLst>
              <a:ext uri="{FF2B5EF4-FFF2-40B4-BE49-F238E27FC236}">
                <a16:creationId xmlns:a16="http://schemas.microsoft.com/office/drawing/2014/main" id="{A892E3B6-E702-A6B1-8204-4E1D3C161E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0DD480A-6D91-D926-3814-45F6989A473D}"/>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373588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002E-938B-F439-DF2D-BF8AFC0D0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5D343DD-EFE3-A4BB-18CF-7B397DD08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0FD993C-1586-C9DF-2736-D793944B7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68BC5-49AC-8AD2-9C9D-918F6EFB6698}"/>
              </a:ext>
            </a:extLst>
          </p:cNvPr>
          <p:cNvSpPr>
            <a:spLocks noGrp="1"/>
          </p:cNvSpPr>
          <p:nvPr>
            <p:ph type="dt" sz="half" idx="10"/>
          </p:nvPr>
        </p:nvSpPr>
        <p:spPr/>
        <p:txBody>
          <a:bodyPr/>
          <a:lstStyle/>
          <a:p>
            <a:fld id="{BAB2FB23-D5A8-40F6-9B2E-65769EE766DA}" type="datetimeFigureOut">
              <a:rPr lang="en-IE" smtClean="0"/>
              <a:t>15/05/2024</a:t>
            </a:fld>
            <a:endParaRPr lang="en-IE"/>
          </a:p>
        </p:txBody>
      </p:sp>
      <p:sp>
        <p:nvSpPr>
          <p:cNvPr id="6" name="Footer Placeholder 5">
            <a:extLst>
              <a:ext uri="{FF2B5EF4-FFF2-40B4-BE49-F238E27FC236}">
                <a16:creationId xmlns:a16="http://schemas.microsoft.com/office/drawing/2014/main" id="{BD071972-D0A6-48A9-46AD-CF11608DEAF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5A9580F-A28C-7ED1-6DE7-64B66B053AB1}"/>
              </a:ext>
            </a:extLst>
          </p:cNvPr>
          <p:cNvSpPr>
            <a:spLocks noGrp="1"/>
          </p:cNvSpPr>
          <p:nvPr>
            <p:ph type="sldNum" sz="quarter" idx="12"/>
          </p:nvPr>
        </p:nvSpPr>
        <p:spPr/>
        <p:txBody>
          <a:bodyPr/>
          <a:lstStyle/>
          <a:p>
            <a:fld id="{FF4630DE-66D9-4EAC-94FC-1F16317AA96C}" type="slidenum">
              <a:rPr lang="en-IE" smtClean="0"/>
              <a:t>‹#›</a:t>
            </a:fld>
            <a:endParaRPr lang="en-IE"/>
          </a:p>
        </p:txBody>
      </p:sp>
    </p:spTree>
    <p:extLst>
      <p:ext uri="{BB962C8B-B14F-4D97-AF65-F5344CB8AC3E}">
        <p14:creationId xmlns:p14="http://schemas.microsoft.com/office/powerpoint/2010/main" val="174901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B70BB-0E3C-5239-C70F-3A67D507C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47362B7-9D30-07A2-9B90-5ED96F192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20793BD-8F16-0CA2-13AB-3A88925A6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B2FB23-D5A8-40F6-9B2E-65769EE766DA}" type="datetimeFigureOut">
              <a:rPr lang="en-IE" smtClean="0"/>
              <a:t>15/05/2024</a:t>
            </a:fld>
            <a:endParaRPr lang="en-IE"/>
          </a:p>
        </p:txBody>
      </p:sp>
      <p:sp>
        <p:nvSpPr>
          <p:cNvPr id="5" name="Footer Placeholder 4">
            <a:extLst>
              <a:ext uri="{FF2B5EF4-FFF2-40B4-BE49-F238E27FC236}">
                <a16:creationId xmlns:a16="http://schemas.microsoft.com/office/drawing/2014/main" id="{8452A3D9-4F50-5275-9F12-9074E20E5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4981D5F1-1120-A7B5-A469-9513B646C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4630DE-66D9-4EAC-94FC-1F16317AA96C}" type="slidenum">
              <a:rPr lang="en-IE" smtClean="0"/>
              <a:t>‹#›</a:t>
            </a:fld>
            <a:endParaRPr lang="en-IE"/>
          </a:p>
        </p:txBody>
      </p:sp>
    </p:spTree>
    <p:extLst>
      <p:ext uri="{BB962C8B-B14F-4D97-AF65-F5344CB8AC3E}">
        <p14:creationId xmlns:p14="http://schemas.microsoft.com/office/powerpoint/2010/main" val="400014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01DF-61EF-D12D-607D-523A46EAC4F1}"/>
              </a:ext>
            </a:extLst>
          </p:cNvPr>
          <p:cNvSpPr>
            <a:spLocks noGrp="1"/>
          </p:cNvSpPr>
          <p:nvPr>
            <p:ph type="ctrTitle"/>
          </p:nvPr>
        </p:nvSpPr>
        <p:spPr>
          <a:xfrm>
            <a:off x="359229" y="2320773"/>
            <a:ext cx="11495313" cy="2387600"/>
          </a:xfrm>
          <a:solidFill>
            <a:schemeClr val="bg1"/>
          </a:solidFill>
        </p:spPr>
        <p:txBody>
          <a:bodyPr>
            <a:normAutofit fontScale="90000"/>
          </a:bodyPr>
          <a:lstStyle/>
          <a:p>
            <a:r>
              <a:rPr lang="en-GB" dirty="0">
                <a:solidFill>
                  <a:schemeClr val="accent5">
                    <a:lumMod val="50000"/>
                  </a:schemeClr>
                </a:solidFill>
                <a:latin typeface="Britannic Bold" panose="020B0903060703020204" pitchFamily="34" charset="0"/>
              </a:rPr>
              <a:t>Caregiving at Irish Military Hospitals during and After the First World War, 1914-1930</a:t>
            </a:r>
            <a:endParaRPr lang="en-IE" dirty="0">
              <a:solidFill>
                <a:schemeClr val="accent5">
                  <a:lumMod val="50000"/>
                </a:schemeClr>
              </a:solidFill>
              <a:latin typeface="Britannic Bold" panose="020B0903060703020204" pitchFamily="34" charset="0"/>
            </a:endParaRPr>
          </a:p>
        </p:txBody>
      </p:sp>
      <p:pic>
        <p:nvPicPr>
          <p:cNvPr id="5" name="Picture 4">
            <a:extLst>
              <a:ext uri="{FF2B5EF4-FFF2-40B4-BE49-F238E27FC236}">
                <a16:creationId xmlns:a16="http://schemas.microsoft.com/office/drawing/2014/main" id="{0CAF29D2-E20E-01D7-4536-7D218D1935BE}"/>
              </a:ext>
            </a:extLst>
          </p:cNvPr>
          <p:cNvPicPr>
            <a:picLocks noChangeAspect="1"/>
          </p:cNvPicPr>
          <p:nvPr/>
        </p:nvPicPr>
        <p:blipFill>
          <a:blip r:embed="rId2">
            <a:alphaModFix amt="17000"/>
            <a:extLst>
              <a:ext uri="{BEBA8EAE-BF5A-486C-A8C5-ECC9F3942E4B}">
                <a14:imgProps xmlns:a14="http://schemas.microsoft.com/office/drawing/2010/main">
                  <a14:imgLayer r:embed="rId3">
                    <a14:imgEffect>
                      <a14:saturation sat="178000"/>
                    </a14:imgEffect>
                  </a14:imgLayer>
                </a14:imgProps>
              </a:ext>
            </a:extLst>
          </a:blip>
          <a:stretch>
            <a:fillRect/>
          </a:stretch>
        </p:blipFill>
        <p:spPr>
          <a:xfrm>
            <a:off x="10885" y="1"/>
            <a:ext cx="12192000" cy="6857999"/>
          </a:xfrm>
          <a:prstGeom prst="rect">
            <a:avLst/>
          </a:prstGeom>
        </p:spPr>
      </p:pic>
      <p:pic>
        <p:nvPicPr>
          <p:cNvPr id="4" name="Picture 3">
            <a:extLst>
              <a:ext uri="{FF2B5EF4-FFF2-40B4-BE49-F238E27FC236}">
                <a16:creationId xmlns:a16="http://schemas.microsoft.com/office/drawing/2014/main" id="{AD8829C6-7945-3614-4FD2-5E7D934738D4}"/>
              </a:ext>
            </a:extLst>
          </p:cNvPr>
          <p:cNvPicPr>
            <a:picLocks noChangeAspect="1"/>
          </p:cNvPicPr>
          <p:nvPr/>
        </p:nvPicPr>
        <p:blipFill>
          <a:blip r:embed="rId4"/>
          <a:stretch>
            <a:fillRect/>
          </a:stretch>
        </p:blipFill>
        <p:spPr>
          <a:xfrm>
            <a:off x="8546874" y="95098"/>
            <a:ext cx="3523793" cy="2054530"/>
          </a:xfrm>
          <a:prstGeom prst="rect">
            <a:avLst/>
          </a:prstGeom>
        </p:spPr>
      </p:pic>
      <p:sp>
        <p:nvSpPr>
          <p:cNvPr id="3" name="Subtitle 2">
            <a:extLst>
              <a:ext uri="{FF2B5EF4-FFF2-40B4-BE49-F238E27FC236}">
                <a16:creationId xmlns:a16="http://schemas.microsoft.com/office/drawing/2014/main" id="{152D22D7-472F-9ED1-C6C9-6D9F57439173}"/>
              </a:ext>
            </a:extLst>
          </p:cNvPr>
          <p:cNvSpPr>
            <a:spLocks noGrp="1"/>
          </p:cNvSpPr>
          <p:nvPr>
            <p:ph type="subTitle" idx="1"/>
          </p:nvPr>
        </p:nvSpPr>
        <p:spPr>
          <a:xfrm>
            <a:off x="1524000" y="5266700"/>
            <a:ext cx="9144000" cy="937873"/>
          </a:xfrm>
          <a:solidFill>
            <a:schemeClr val="bg1"/>
          </a:solidFill>
        </p:spPr>
        <p:txBody>
          <a:bodyPr>
            <a:normAutofit/>
          </a:bodyPr>
          <a:lstStyle/>
          <a:p>
            <a:r>
              <a:rPr lang="en-IE" sz="2600" b="1" dirty="0">
                <a:solidFill>
                  <a:schemeClr val="accent5">
                    <a:lumMod val="50000"/>
                  </a:schemeClr>
                </a:solidFill>
                <a:latin typeface="Garamond" panose="02020404030301010803" pitchFamily="18" charset="0"/>
              </a:rPr>
              <a:t>Julie Crowley</a:t>
            </a:r>
          </a:p>
          <a:p>
            <a:r>
              <a:rPr lang="en-IE" sz="2600" b="1" dirty="0">
                <a:solidFill>
                  <a:schemeClr val="accent5">
                    <a:lumMod val="50000"/>
                  </a:schemeClr>
                </a:solidFill>
                <a:latin typeface="Garamond" panose="02020404030301010803" pitchFamily="18" charset="0"/>
              </a:rPr>
              <a:t>South East Technological University, Waterford</a:t>
            </a:r>
          </a:p>
        </p:txBody>
      </p:sp>
    </p:spTree>
    <p:extLst>
      <p:ext uri="{BB962C8B-B14F-4D97-AF65-F5344CB8AC3E}">
        <p14:creationId xmlns:p14="http://schemas.microsoft.com/office/powerpoint/2010/main" val="4058588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7312-FD9F-08FF-4655-4C7627ACBAA1}"/>
              </a:ext>
            </a:extLst>
          </p:cNvPr>
          <p:cNvSpPr>
            <a:spLocks noGrp="1"/>
          </p:cNvSpPr>
          <p:nvPr>
            <p:ph type="title"/>
          </p:nvPr>
        </p:nvSpPr>
        <p:spPr>
          <a:xfrm>
            <a:off x="0" y="1"/>
            <a:ext cx="12192000" cy="1099456"/>
          </a:xfrm>
          <a:solidFill>
            <a:schemeClr val="accent5">
              <a:lumMod val="20000"/>
              <a:lumOff val="80000"/>
            </a:schemeClr>
          </a:solidFill>
        </p:spPr>
        <p:txBody>
          <a:bodyPr/>
          <a:lstStyle/>
          <a:p>
            <a:pPr algn="ctr"/>
            <a:r>
              <a:rPr lang="en-IE" dirty="0">
                <a:solidFill>
                  <a:schemeClr val="accent5">
                    <a:lumMod val="50000"/>
                  </a:schemeClr>
                </a:solidFill>
                <a:latin typeface="Britannic Bold" panose="020B0903060703020204" pitchFamily="34" charset="0"/>
              </a:rPr>
              <a:t>Conclusions</a:t>
            </a:r>
          </a:p>
        </p:txBody>
      </p:sp>
      <p:sp>
        <p:nvSpPr>
          <p:cNvPr id="3" name="Content Placeholder 2">
            <a:extLst>
              <a:ext uri="{FF2B5EF4-FFF2-40B4-BE49-F238E27FC236}">
                <a16:creationId xmlns:a16="http://schemas.microsoft.com/office/drawing/2014/main" id="{D8873F4A-44B8-D9DD-62E9-2F4641EE3604}"/>
              </a:ext>
            </a:extLst>
          </p:cNvPr>
          <p:cNvSpPr>
            <a:spLocks noGrp="1"/>
          </p:cNvSpPr>
          <p:nvPr>
            <p:ph idx="1"/>
          </p:nvPr>
        </p:nvSpPr>
        <p:spPr/>
        <p:txBody>
          <a:bodyPr/>
          <a:lstStyle/>
          <a:p>
            <a:endParaRPr lang="en-GB" dirty="0">
              <a:latin typeface="Garamond" panose="02020404030301010803" pitchFamily="18" charset="0"/>
            </a:endParaRPr>
          </a:p>
          <a:p>
            <a:endParaRPr lang="en-IE" dirty="0"/>
          </a:p>
          <a:p>
            <a:endParaRPr lang="en-IE" dirty="0"/>
          </a:p>
        </p:txBody>
      </p:sp>
      <p:pic>
        <p:nvPicPr>
          <p:cNvPr id="4" name="Picture 3">
            <a:extLst>
              <a:ext uri="{FF2B5EF4-FFF2-40B4-BE49-F238E27FC236}">
                <a16:creationId xmlns:a16="http://schemas.microsoft.com/office/drawing/2014/main" id="{5DD371A1-CABC-0C3B-4580-66F7130419A9}"/>
              </a:ext>
            </a:extLst>
          </p:cNvPr>
          <p:cNvPicPr>
            <a:picLocks noChangeAspect="1"/>
          </p:cNvPicPr>
          <p:nvPr/>
        </p:nvPicPr>
        <p:blipFill>
          <a:blip r:embed="rId2"/>
          <a:stretch>
            <a:fillRect/>
          </a:stretch>
        </p:blipFill>
        <p:spPr>
          <a:xfrm>
            <a:off x="5638800" y="1534614"/>
            <a:ext cx="5932714" cy="4642349"/>
          </a:xfrm>
          <a:prstGeom prst="rect">
            <a:avLst/>
          </a:prstGeom>
        </p:spPr>
      </p:pic>
      <p:sp>
        <p:nvSpPr>
          <p:cNvPr id="6" name="TextBox 5">
            <a:extLst>
              <a:ext uri="{FF2B5EF4-FFF2-40B4-BE49-F238E27FC236}">
                <a16:creationId xmlns:a16="http://schemas.microsoft.com/office/drawing/2014/main" id="{7A11D564-826E-7E22-201C-1861C12ABF2F}"/>
              </a:ext>
            </a:extLst>
          </p:cNvPr>
          <p:cNvSpPr txBox="1"/>
          <p:nvPr/>
        </p:nvSpPr>
        <p:spPr>
          <a:xfrm>
            <a:off x="511628" y="2176866"/>
            <a:ext cx="4626429" cy="4154984"/>
          </a:xfrm>
          <a:prstGeom prst="rect">
            <a:avLst/>
          </a:prstGeom>
          <a:noFill/>
        </p:spPr>
        <p:txBody>
          <a:bodyPr wrap="square">
            <a:spAutoFit/>
          </a:bodyPr>
          <a:lstStyle/>
          <a:p>
            <a:pPr marL="342900" indent="-342900">
              <a:buFont typeface="Arial" panose="020B0604020202020204" pitchFamily="34" charset="0"/>
              <a:buChar char="•"/>
            </a:pPr>
            <a:r>
              <a:rPr lang="en-GB" sz="2200" dirty="0"/>
              <a:t>Impact on caregivers and veterans</a:t>
            </a:r>
          </a:p>
          <a:p>
            <a:endParaRPr lang="en-GB" sz="2200" dirty="0"/>
          </a:p>
          <a:p>
            <a:pPr marL="342900" indent="-342900">
              <a:buFont typeface="Arial" panose="020B0604020202020204" pitchFamily="34" charset="0"/>
              <a:buChar char="•"/>
            </a:pPr>
            <a:r>
              <a:rPr lang="en-GB" sz="2200" dirty="0"/>
              <a:t>Closure of some military hospitals</a:t>
            </a:r>
          </a:p>
          <a:p>
            <a:endParaRPr lang="en-GB" sz="2200" dirty="0"/>
          </a:p>
          <a:p>
            <a:pPr marL="342900" indent="-342900">
              <a:buFont typeface="Arial" panose="020B0604020202020204" pitchFamily="34" charset="0"/>
              <a:buChar char="•"/>
            </a:pPr>
            <a:r>
              <a:rPr lang="en-GB" sz="2200" dirty="0"/>
              <a:t>Reduction of the Army Nursing Services in the 1920s</a:t>
            </a:r>
          </a:p>
          <a:p>
            <a:endParaRPr lang="en-GB" sz="2200" dirty="0"/>
          </a:p>
          <a:p>
            <a:pPr marL="342900" indent="-342900">
              <a:buFont typeface="Arial" panose="020B0604020202020204" pitchFamily="34" charset="0"/>
              <a:buChar char="•"/>
            </a:pPr>
            <a:r>
              <a:rPr lang="en-GB" sz="2200" dirty="0"/>
              <a:t>The remaining military hospitals continued to treat veterans despite their budget limitations</a:t>
            </a:r>
          </a:p>
        </p:txBody>
      </p:sp>
      <p:sp>
        <p:nvSpPr>
          <p:cNvPr id="8" name="TextBox 7">
            <a:extLst>
              <a:ext uri="{FF2B5EF4-FFF2-40B4-BE49-F238E27FC236}">
                <a16:creationId xmlns:a16="http://schemas.microsoft.com/office/drawing/2014/main" id="{7FBD83AC-7321-AFED-3E6D-DD5DCE0B7433}"/>
              </a:ext>
            </a:extLst>
          </p:cNvPr>
          <p:cNvSpPr txBox="1"/>
          <p:nvPr/>
        </p:nvSpPr>
        <p:spPr>
          <a:xfrm>
            <a:off x="5638800" y="6211668"/>
            <a:ext cx="6097772" cy="523220"/>
          </a:xfrm>
          <a:prstGeom prst="rect">
            <a:avLst/>
          </a:prstGeom>
          <a:noFill/>
        </p:spPr>
        <p:txBody>
          <a:bodyPr wrap="square">
            <a:spAutoFit/>
          </a:bodyPr>
          <a:lstStyle/>
          <a:p>
            <a:r>
              <a:rPr lang="en-GB" sz="1400" dirty="0">
                <a:latin typeface="Garamond" panose="02020404030301010803" pitchFamily="18" charset="0"/>
              </a:rPr>
              <a:t>Richmond Hospital room, </a:t>
            </a:r>
            <a:r>
              <a:rPr lang="en-GB" sz="1400" dirty="0" err="1">
                <a:latin typeface="Garamond" panose="02020404030301010803" pitchFamily="18" charset="0"/>
              </a:rPr>
              <a:t>Wellcome</a:t>
            </a:r>
            <a:r>
              <a:rPr lang="en-GB" sz="1400" dirty="0">
                <a:latin typeface="Garamond" panose="02020404030301010803" pitchFamily="18" charset="0"/>
              </a:rPr>
              <a:t> Images, L0060826, </a:t>
            </a:r>
            <a:r>
              <a:rPr lang="en-GB" sz="1400" dirty="0" err="1">
                <a:latin typeface="Garamond" panose="02020404030301010803" pitchFamily="18" charset="0"/>
              </a:rPr>
              <a:t>Wellcome</a:t>
            </a:r>
            <a:r>
              <a:rPr lang="en-GB" sz="1400" dirty="0">
                <a:latin typeface="Garamond" panose="02020404030301010803" pitchFamily="18" charset="0"/>
              </a:rPr>
              <a:t> Library </a:t>
            </a:r>
          </a:p>
          <a:p>
            <a:r>
              <a:rPr lang="en-GB" sz="1400" dirty="0">
                <a:latin typeface="Garamond" panose="02020404030301010803" pitchFamily="18" charset="0"/>
              </a:rPr>
              <a:t>(History of Medicine in Ireland Blog by David </a:t>
            </a:r>
            <a:r>
              <a:rPr lang="en-GB" sz="1400" dirty="0" err="1">
                <a:latin typeface="Garamond" panose="02020404030301010803" pitchFamily="18" charset="0"/>
              </a:rPr>
              <a:t>Durnin</a:t>
            </a:r>
            <a:r>
              <a:rPr lang="en-GB" sz="1400" dirty="0">
                <a:latin typeface="Garamond" panose="02020404030301010803" pitchFamily="18" charset="0"/>
              </a:rPr>
              <a:t>)</a:t>
            </a:r>
            <a:endParaRPr lang="en-IE" sz="1400" dirty="0">
              <a:latin typeface="Garamond" panose="02020404030301010803" pitchFamily="18" charset="0"/>
            </a:endParaRPr>
          </a:p>
        </p:txBody>
      </p:sp>
    </p:spTree>
    <p:extLst>
      <p:ext uri="{BB962C8B-B14F-4D97-AF65-F5344CB8AC3E}">
        <p14:creationId xmlns:p14="http://schemas.microsoft.com/office/powerpoint/2010/main" val="88210856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1961-9A43-C664-CDF3-95A70F45E6F9}"/>
              </a:ext>
            </a:extLst>
          </p:cNvPr>
          <p:cNvSpPr>
            <a:spLocks noGrp="1"/>
          </p:cNvSpPr>
          <p:nvPr>
            <p:ph type="title"/>
          </p:nvPr>
        </p:nvSpPr>
        <p:spPr>
          <a:xfrm>
            <a:off x="4169229" y="-146996"/>
            <a:ext cx="4680857" cy="1015663"/>
          </a:xfrm>
        </p:spPr>
        <p:txBody>
          <a:bodyPr>
            <a:normAutofit/>
          </a:bodyPr>
          <a:lstStyle/>
          <a:p>
            <a:pPr algn="ctr"/>
            <a:r>
              <a:rPr lang="en-IE" sz="3400" dirty="0">
                <a:solidFill>
                  <a:schemeClr val="accent5">
                    <a:lumMod val="50000"/>
                  </a:schemeClr>
                </a:solidFill>
                <a:latin typeface="Britannic Bold" panose="020B0903060703020204" pitchFamily="34" charset="0"/>
              </a:rPr>
              <a:t>References</a:t>
            </a:r>
          </a:p>
        </p:txBody>
      </p:sp>
      <p:sp>
        <p:nvSpPr>
          <p:cNvPr id="3" name="Content Placeholder 2">
            <a:extLst>
              <a:ext uri="{FF2B5EF4-FFF2-40B4-BE49-F238E27FC236}">
                <a16:creationId xmlns:a16="http://schemas.microsoft.com/office/drawing/2014/main" id="{D68108F0-DC62-409B-FC6D-992180E050A2}"/>
              </a:ext>
            </a:extLst>
          </p:cNvPr>
          <p:cNvSpPr>
            <a:spLocks noGrp="1"/>
          </p:cNvSpPr>
          <p:nvPr>
            <p:ph idx="1"/>
          </p:nvPr>
        </p:nvSpPr>
        <p:spPr>
          <a:xfrm>
            <a:off x="838200" y="868667"/>
            <a:ext cx="10515600" cy="5907010"/>
          </a:xfrm>
        </p:spPr>
        <p:txBody>
          <a:bodyPr>
            <a:normAutofit fontScale="62500" lnSpcReduction="20000"/>
          </a:bodyPr>
          <a:lstStyle/>
          <a:p>
            <a:r>
              <a:rPr lang="en-GB" sz="2900" dirty="0"/>
              <a:t>Casey, P., Cullen, K. and Duignan, J. (2015) Irish Doctors in the First World War. Kildare: Merrion Press.</a:t>
            </a:r>
          </a:p>
          <a:p>
            <a:r>
              <a:rPr lang="en-GB" sz="2900" dirty="0" err="1"/>
              <a:t>Durnin</a:t>
            </a:r>
            <a:r>
              <a:rPr lang="en-GB" sz="2900" dirty="0"/>
              <a:t>., D. (2019) The Irish Medical Profession and the First World War. Britain: Palgrave Macmillan.</a:t>
            </a:r>
          </a:p>
          <a:p>
            <a:r>
              <a:rPr lang="en-GB" sz="2900" dirty="0"/>
              <a:t>Irish Newspaper Archive. https://archive.irishnewsarchive.com/ </a:t>
            </a:r>
          </a:p>
          <a:p>
            <a:r>
              <a:rPr lang="en-GB" sz="2900" dirty="0"/>
              <a:t>Kelly, B. D. (2015) 'Shell shock in Ireland: The Richmond War Hospital, Dublin (1916–19)', History of Psychiatry, 26(1), pp. 50-63. </a:t>
            </a:r>
            <a:r>
              <a:rPr lang="en-GB" sz="2900" dirty="0" err="1"/>
              <a:t>doi</a:t>
            </a:r>
            <a:r>
              <a:rPr lang="en-GB" sz="2900" dirty="0"/>
              <a:t>: 10.1177/0957154x14554378.</a:t>
            </a:r>
          </a:p>
          <a:p>
            <a:r>
              <a:rPr lang="en-GB" sz="2900" dirty="0"/>
              <a:t> Kinsella, E (2023). Treating the traumatised: Shell-shocked veterans in the Irish Free State. RTE Century Ireland. https://www.rte.ie/centuryireland/index.php/articles/treating-the-traumatised-shell-shocked-veterans-in-the-irish-free-state </a:t>
            </a:r>
          </a:p>
          <a:p>
            <a:r>
              <a:rPr lang="en-GB" sz="2900" dirty="0"/>
              <a:t>Leopardstown Park Hospital: History. http://www.lph.ie/history.php </a:t>
            </a:r>
          </a:p>
          <a:p>
            <a:r>
              <a:rPr lang="en-GB" sz="2900" dirty="0"/>
              <a:t>Myers, C. S. (February 1915) 'A Contribution to the Study of Shell Shock: Being an Account of Three Cases of Loss of Memory, Vision, Smell, and Taste, Admitted into the Duchess of Westminster's War Hospital, Le Touquet', The Lancet, pp. 316-320. </a:t>
            </a:r>
            <a:r>
              <a:rPr lang="en-GB" sz="2900" dirty="0" err="1"/>
              <a:t>doi</a:t>
            </a:r>
            <a:r>
              <a:rPr lang="en-GB" sz="2900" dirty="0"/>
              <a:t>: https://doi.org/10.1016/S0140-6736(00)52916-X.</a:t>
            </a:r>
          </a:p>
          <a:p>
            <a:r>
              <a:rPr lang="en-GB" sz="2900" dirty="0"/>
              <a:t>Orr, P. (2017) 'Craigavon House: Caring for Veterans Through the Decades', https://www.militaryheritage.ie/wp-content/uploads/2018/03/MHIT-Publication-Craigavon-House-Caring-for-Veterans-Throughout-the-Decades-by-Philip-Orr.pdf</a:t>
            </a:r>
          </a:p>
          <a:p>
            <a:r>
              <a:rPr lang="en-GB" sz="2900" dirty="0"/>
              <a:t> Red Cross (2023). ‘Volunteering During the First World War.’ https://vad.redcross.org.uk/volunteering-during-the-first-world-war </a:t>
            </a:r>
          </a:p>
          <a:p>
            <a:r>
              <a:rPr lang="en-GB" sz="2900" dirty="0"/>
              <a:t>Robinson, B. M. (2020) Shell-shocked British Army Veterans in Ireland, 1918-39: A Difficult Homecoming. Disability History, Manchester: Manchester University Press.</a:t>
            </a:r>
          </a:p>
          <a:p>
            <a:r>
              <a:rPr lang="en-GB" sz="2900" dirty="0"/>
              <a:t>Taylor, P. (2012) Heroes or Traitors? Experiences of Returning Irish Soldiers from World War One. Oxford: University of Oxford.</a:t>
            </a:r>
          </a:p>
          <a:p>
            <a:endParaRPr lang="en-GB" sz="2900" dirty="0"/>
          </a:p>
          <a:p>
            <a:endParaRPr lang="en-IE" dirty="0"/>
          </a:p>
        </p:txBody>
      </p:sp>
    </p:spTree>
    <p:extLst>
      <p:ext uri="{BB962C8B-B14F-4D97-AF65-F5344CB8AC3E}">
        <p14:creationId xmlns:p14="http://schemas.microsoft.com/office/powerpoint/2010/main" val="195648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F19002-A0FD-8ED6-AD91-7460078A4A96}"/>
              </a:ext>
            </a:extLst>
          </p:cNvPr>
          <p:cNvPicPr>
            <a:picLocks noGrp="1" noChangeAspect="1"/>
          </p:cNvPicPr>
          <p:nvPr>
            <p:ph idx="1"/>
          </p:nvPr>
        </p:nvPicPr>
        <p:blipFill>
          <a:blip r:embed="rId2"/>
          <a:stretch>
            <a:fillRect/>
          </a:stretch>
        </p:blipFill>
        <p:spPr>
          <a:xfrm>
            <a:off x="1077560" y="2774157"/>
            <a:ext cx="2895851" cy="2280102"/>
          </a:xfrm>
          <a:prstGeom prst="rect">
            <a:avLst/>
          </a:prstGeom>
        </p:spPr>
      </p:pic>
      <p:sp>
        <p:nvSpPr>
          <p:cNvPr id="4" name="Title 1">
            <a:extLst>
              <a:ext uri="{FF2B5EF4-FFF2-40B4-BE49-F238E27FC236}">
                <a16:creationId xmlns:a16="http://schemas.microsoft.com/office/drawing/2014/main" id="{77B81AA6-DE5E-5103-272A-F8AA4D84D0D1}"/>
              </a:ext>
            </a:extLst>
          </p:cNvPr>
          <p:cNvSpPr>
            <a:spLocks noGrp="1"/>
          </p:cNvSpPr>
          <p:nvPr>
            <p:ph type="title"/>
          </p:nvPr>
        </p:nvSpPr>
        <p:spPr>
          <a:xfrm>
            <a:off x="0" y="1"/>
            <a:ext cx="12192000" cy="1284513"/>
          </a:xfrm>
          <a:solidFill>
            <a:schemeClr val="accent5">
              <a:lumMod val="20000"/>
              <a:lumOff val="80000"/>
            </a:schemeClr>
          </a:solidFill>
        </p:spPr>
        <p:txBody>
          <a:bodyPr/>
          <a:lstStyle/>
          <a:p>
            <a:pPr algn="ctr"/>
            <a:r>
              <a:rPr lang="en-IE" dirty="0">
                <a:solidFill>
                  <a:schemeClr val="accent5">
                    <a:lumMod val="75000"/>
                  </a:schemeClr>
                </a:solidFill>
                <a:latin typeface="Britannic Bold" panose="020B0903060703020204" pitchFamily="34" charset="0"/>
              </a:rPr>
              <a:t>Shell Shock: Context and Background</a:t>
            </a:r>
          </a:p>
        </p:txBody>
      </p:sp>
      <p:sp>
        <p:nvSpPr>
          <p:cNvPr id="7" name="TextBox 6">
            <a:extLst>
              <a:ext uri="{FF2B5EF4-FFF2-40B4-BE49-F238E27FC236}">
                <a16:creationId xmlns:a16="http://schemas.microsoft.com/office/drawing/2014/main" id="{C73061D0-ADC6-2E51-2E84-40A7DACF0D9D}"/>
              </a:ext>
            </a:extLst>
          </p:cNvPr>
          <p:cNvSpPr txBox="1"/>
          <p:nvPr/>
        </p:nvSpPr>
        <p:spPr>
          <a:xfrm>
            <a:off x="925411" y="5377934"/>
            <a:ext cx="3048000" cy="646331"/>
          </a:xfrm>
          <a:prstGeom prst="rect">
            <a:avLst/>
          </a:prstGeom>
          <a:noFill/>
        </p:spPr>
        <p:txBody>
          <a:bodyPr wrap="square">
            <a:spAutoFit/>
          </a:bodyPr>
          <a:lstStyle/>
          <a:p>
            <a:r>
              <a:rPr lang="en-GB" dirty="0">
                <a:latin typeface="Garamond" panose="02020404030301010803" pitchFamily="18" charset="0"/>
              </a:rPr>
              <a:t>Dr Charles S. Myers of the Royal Army Medical Corps</a:t>
            </a:r>
          </a:p>
        </p:txBody>
      </p:sp>
      <p:pic>
        <p:nvPicPr>
          <p:cNvPr id="8" name="Picture 7">
            <a:extLst>
              <a:ext uri="{FF2B5EF4-FFF2-40B4-BE49-F238E27FC236}">
                <a16:creationId xmlns:a16="http://schemas.microsoft.com/office/drawing/2014/main" id="{B240A6D0-1CDF-FD20-8F82-5C01DD17EDEA}"/>
              </a:ext>
            </a:extLst>
          </p:cNvPr>
          <p:cNvPicPr>
            <a:picLocks noChangeAspect="1"/>
          </p:cNvPicPr>
          <p:nvPr/>
        </p:nvPicPr>
        <p:blipFill>
          <a:blip r:embed="rId3"/>
          <a:stretch>
            <a:fillRect/>
          </a:stretch>
        </p:blipFill>
        <p:spPr>
          <a:xfrm>
            <a:off x="4568364" y="2627840"/>
            <a:ext cx="6785436" cy="2572735"/>
          </a:xfrm>
          <a:prstGeom prst="rect">
            <a:avLst/>
          </a:prstGeom>
        </p:spPr>
      </p:pic>
    </p:spTree>
    <p:extLst>
      <p:ext uri="{BB962C8B-B14F-4D97-AF65-F5344CB8AC3E}">
        <p14:creationId xmlns:p14="http://schemas.microsoft.com/office/powerpoint/2010/main" val="416664704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pattFill prst="pct25">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02042CC-593F-E41E-E808-E4A520AEEDAB}"/>
              </a:ext>
            </a:extLst>
          </p:cNvPr>
          <p:cNvPicPr>
            <a:picLocks noGrp="1" noChangeAspect="1"/>
          </p:cNvPicPr>
          <p:nvPr>
            <p:ph idx="1"/>
          </p:nvPr>
        </p:nvPicPr>
        <p:blipFill>
          <a:blip r:embed="rId2"/>
          <a:stretch>
            <a:fillRect/>
          </a:stretch>
        </p:blipFill>
        <p:spPr>
          <a:xfrm>
            <a:off x="1502227" y="1536926"/>
            <a:ext cx="9459688" cy="5321074"/>
          </a:xfrm>
          <a:prstGeom prst="rect">
            <a:avLst/>
          </a:prstGeom>
        </p:spPr>
      </p:pic>
      <p:sp>
        <p:nvSpPr>
          <p:cNvPr id="12" name="Title 11">
            <a:extLst>
              <a:ext uri="{FF2B5EF4-FFF2-40B4-BE49-F238E27FC236}">
                <a16:creationId xmlns:a16="http://schemas.microsoft.com/office/drawing/2014/main" id="{592C7D1B-7F9E-1F11-BEF9-8CBB34CD4776}"/>
              </a:ext>
            </a:extLst>
          </p:cNvPr>
          <p:cNvSpPr>
            <a:spLocks noGrp="1"/>
          </p:cNvSpPr>
          <p:nvPr>
            <p:ph type="title"/>
          </p:nvPr>
        </p:nvSpPr>
        <p:spPr>
          <a:xfrm>
            <a:off x="0" y="0"/>
            <a:ext cx="12144034" cy="1325563"/>
          </a:xfrm>
          <a:solidFill>
            <a:schemeClr val="accent5">
              <a:lumMod val="20000"/>
              <a:lumOff val="80000"/>
            </a:schemeClr>
          </a:solidFill>
        </p:spPr>
        <p:txBody>
          <a:bodyPr/>
          <a:lstStyle/>
          <a:p>
            <a:pPr algn="ctr"/>
            <a:r>
              <a:rPr lang="en-IE" dirty="0">
                <a:solidFill>
                  <a:schemeClr val="accent5">
                    <a:lumMod val="50000"/>
                  </a:schemeClr>
                </a:solidFill>
                <a:latin typeface="Britannic Bold" panose="020B0903060703020204" pitchFamily="34" charset="0"/>
              </a:rPr>
              <a:t>Irish Military Hospitals</a:t>
            </a:r>
          </a:p>
        </p:txBody>
      </p:sp>
    </p:spTree>
    <p:extLst>
      <p:ext uri="{BB962C8B-B14F-4D97-AF65-F5344CB8AC3E}">
        <p14:creationId xmlns:p14="http://schemas.microsoft.com/office/powerpoint/2010/main" val="74111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6DF28-33B5-1785-FB15-D42681A2679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err="1">
                <a:latin typeface="Britannic Bold" panose="020B0903060703020204" pitchFamily="34" charset="0"/>
              </a:rPr>
              <a:t>Leopardstown</a:t>
            </a:r>
            <a:r>
              <a:rPr lang="en-US" sz="5400" dirty="0">
                <a:latin typeface="Britannic Bold" panose="020B0903060703020204" pitchFamily="34" charset="0"/>
              </a:rPr>
              <a:t> Park Hospital</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494DC6-AA40-7B5E-8877-3EC29008DA4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Garamond" panose="02020404030301010803" pitchFamily="18" charset="0"/>
              </a:rPr>
              <a:t>“…</a:t>
            </a:r>
            <a:r>
              <a:rPr lang="en-US" sz="2000" dirty="0" err="1">
                <a:latin typeface="Garamond" panose="02020404030301010803" pitchFamily="18" charset="0"/>
              </a:rPr>
              <a:t>Leopardstown</a:t>
            </a:r>
            <a:r>
              <a:rPr lang="en-US" sz="2000" dirty="0">
                <a:latin typeface="Garamond" panose="02020404030301010803" pitchFamily="18" charset="0"/>
              </a:rPr>
              <a:t> Park was one of just three hospitals in the Free State dedicated to the treatment of First World War veterans, even though more than 30,000 men in Ireland were in receipt of disability pensions.” </a:t>
            </a:r>
          </a:p>
          <a:p>
            <a:pPr indent="-228600">
              <a:lnSpc>
                <a:spcPct val="90000"/>
              </a:lnSpc>
              <a:spcAft>
                <a:spcPts val="600"/>
              </a:spcAft>
              <a:buFont typeface="Arial" panose="020B0604020202020204" pitchFamily="34" charset="0"/>
              <a:buChar char="•"/>
            </a:pPr>
            <a:endParaRPr lang="en-US" sz="2000" dirty="0">
              <a:latin typeface="Garamond" panose="02020404030301010803" pitchFamily="18" charset="0"/>
            </a:endParaRPr>
          </a:p>
          <a:p>
            <a:pPr indent="-228600">
              <a:lnSpc>
                <a:spcPct val="90000"/>
              </a:lnSpc>
              <a:spcAft>
                <a:spcPts val="600"/>
              </a:spcAft>
              <a:buFont typeface="Arial" panose="020B0604020202020204" pitchFamily="34" charset="0"/>
              <a:buChar char="•"/>
            </a:pPr>
            <a:r>
              <a:rPr lang="en-US" sz="2000" dirty="0">
                <a:latin typeface="Garamond" panose="02020404030301010803" pitchFamily="18" charset="0"/>
              </a:rPr>
              <a:t> - Eoin Kinsella, </a:t>
            </a:r>
            <a:r>
              <a:rPr lang="en-US" sz="2000" i="1" dirty="0">
                <a:latin typeface="Garamond" panose="02020404030301010803" pitchFamily="18" charset="0"/>
              </a:rPr>
              <a:t>Treating the </a:t>
            </a:r>
            <a:r>
              <a:rPr lang="en-US" sz="2000" i="1" dirty="0" err="1">
                <a:latin typeface="Garamond" panose="02020404030301010803" pitchFamily="18" charset="0"/>
              </a:rPr>
              <a:t>Traumatised</a:t>
            </a:r>
            <a:r>
              <a:rPr lang="en-US" sz="2000" i="1" dirty="0">
                <a:latin typeface="Garamond" panose="02020404030301010803" pitchFamily="18" charset="0"/>
              </a:rPr>
              <a:t>: Shell-shocked veterans in the Irish Free State.</a:t>
            </a:r>
          </a:p>
        </p:txBody>
      </p:sp>
      <p:pic>
        <p:nvPicPr>
          <p:cNvPr id="4" name="Content Placeholder 3">
            <a:extLst>
              <a:ext uri="{FF2B5EF4-FFF2-40B4-BE49-F238E27FC236}">
                <a16:creationId xmlns:a16="http://schemas.microsoft.com/office/drawing/2014/main" id="{7A5C85DF-E6F7-65D7-CA1F-2912BE44FF15}"/>
              </a:ext>
            </a:extLst>
          </p:cNvPr>
          <p:cNvPicPr>
            <a:picLocks noGrp="1" noChangeAspect="1"/>
          </p:cNvPicPr>
          <p:nvPr>
            <p:ph idx="1"/>
          </p:nvPr>
        </p:nvPicPr>
        <p:blipFill rotWithShape="1">
          <a:blip r:embed="rId2"/>
          <a:srcRect t="7677" r="1" b="384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5993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7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CB92-386E-C817-944B-702ABEFF2AB4}"/>
              </a:ext>
            </a:extLst>
          </p:cNvPr>
          <p:cNvSpPr>
            <a:spLocks noGrp="1"/>
          </p:cNvSpPr>
          <p:nvPr>
            <p:ph type="title"/>
          </p:nvPr>
        </p:nvSpPr>
        <p:spPr>
          <a:xfrm>
            <a:off x="43543" y="0"/>
            <a:ext cx="12104914" cy="1121228"/>
          </a:xfrm>
          <a:solidFill>
            <a:schemeClr val="accent5">
              <a:lumMod val="20000"/>
              <a:lumOff val="80000"/>
            </a:schemeClr>
          </a:solidFill>
        </p:spPr>
        <p:txBody>
          <a:bodyPr>
            <a:normAutofit/>
          </a:bodyPr>
          <a:lstStyle/>
          <a:p>
            <a:pPr algn="ctr"/>
            <a:r>
              <a:rPr lang="en-GB" sz="4000" dirty="0">
                <a:solidFill>
                  <a:schemeClr val="accent5">
                    <a:lumMod val="75000"/>
                  </a:schemeClr>
                </a:solidFill>
                <a:latin typeface="Britannic Bold" panose="020B0903060703020204" pitchFamily="34" charset="0"/>
              </a:rPr>
              <a:t>Treating Shell Shock: The Richmond War Hospital</a:t>
            </a:r>
            <a:endParaRPr lang="en-IE" sz="4000" dirty="0">
              <a:solidFill>
                <a:schemeClr val="accent5">
                  <a:lumMod val="75000"/>
                </a:schemeClr>
              </a:solidFill>
            </a:endParaRPr>
          </a:p>
        </p:txBody>
      </p:sp>
      <p:pic>
        <p:nvPicPr>
          <p:cNvPr id="4" name="Content Placeholder 3">
            <a:extLst>
              <a:ext uri="{FF2B5EF4-FFF2-40B4-BE49-F238E27FC236}">
                <a16:creationId xmlns:a16="http://schemas.microsoft.com/office/drawing/2014/main" id="{9EC511C3-5BE3-3E7B-CB9E-E75D651B952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28072" y="1404258"/>
            <a:ext cx="6793768" cy="5018725"/>
          </a:xfrm>
          <a:prstGeom prst="rect">
            <a:avLst/>
          </a:prstGeom>
        </p:spPr>
      </p:pic>
      <p:sp>
        <p:nvSpPr>
          <p:cNvPr id="6" name="TextBox 5">
            <a:extLst>
              <a:ext uri="{FF2B5EF4-FFF2-40B4-BE49-F238E27FC236}">
                <a16:creationId xmlns:a16="http://schemas.microsoft.com/office/drawing/2014/main" id="{063E49DE-F57F-52D1-ACEF-8DEBDECF4D6D}"/>
              </a:ext>
            </a:extLst>
          </p:cNvPr>
          <p:cNvSpPr txBox="1"/>
          <p:nvPr/>
        </p:nvSpPr>
        <p:spPr>
          <a:xfrm>
            <a:off x="7213078" y="1175342"/>
            <a:ext cx="2443842" cy="5632311"/>
          </a:xfrm>
          <a:prstGeom prst="rect">
            <a:avLst/>
          </a:prstGeom>
          <a:noFill/>
        </p:spPr>
        <p:txBody>
          <a:bodyPr wrap="square">
            <a:spAutoFit/>
          </a:bodyPr>
          <a:lstStyle/>
          <a:p>
            <a:pPr algn="just"/>
            <a:r>
              <a:rPr lang="en-GB" sz="2400" dirty="0">
                <a:latin typeface="Garamond" panose="02020404030301010803" pitchFamily="18" charset="0"/>
              </a:rPr>
              <a:t>The Richmond War Hospital, located in </a:t>
            </a:r>
            <a:r>
              <a:rPr lang="en-GB" sz="2400" dirty="0" err="1">
                <a:latin typeface="Garamond" panose="02020404030301010803" pitchFamily="18" charset="0"/>
              </a:rPr>
              <a:t>Grangegorman</a:t>
            </a:r>
            <a:r>
              <a:rPr lang="en-GB" sz="2400" dirty="0">
                <a:latin typeface="Garamond" panose="02020404030301010803" pitchFamily="18" charset="0"/>
              </a:rPr>
              <a:t>, Co. Dublin, was a 32-bed specialised institution that treated 362 veterans with ‘nervous and mental troubles’ (later recognised as shell shock) between 1916 and 1919. </a:t>
            </a:r>
          </a:p>
        </p:txBody>
      </p:sp>
      <p:pic>
        <p:nvPicPr>
          <p:cNvPr id="7" name="Picture 6">
            <a:extLst>
              <a:ext uri="{FF2B5EF4-FFF2-40B4-BE49-F238E27FC236}">
                <a16:creationId xmlns:a16="http://schemas.microsoft.com/office/drawing/2014/main" id="{AC49E322-02B4-641E-8B45-7467E8656D78}"/>
              </a:ext>
            </a:extLst>
          </p:cNvPr>
          <p:cNvPicPr>
            <a:picLocks noChangeAspect="1"/>
          </p:cNvPicPr>
          <p:nvPr/>
        </p:nvPicPr>
        <p:blipFill>
          <a:blip r:embed="rId4"/>
          <a:stretch>
            <a:fillRect/>
          </a:stretch>
        </p:blipFill>
        <p:spPr>
          <a:xfrm>
            <a:off x="9827332" y="2344196"/>
            <a:ext cx="2194256" cy="3294601"/>
          </a:xfrm>
          <a:prstGeom prst="rect">
            <a:avLst/>
          </a:prstGeom>
        </p:spPr>
      </p:pic>
    </p:spTree>
    <p:extLst>
      <p:ext uri="{BB962C8B-B14F-4D97-AF65-F5344CB8AC3E}">
        <p14:creationId xmlns:p14="http://schemas.microsoft.com/office/powerpoint/2010/main" val="294616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80">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8286-EDCF-8FA3-C4F0-55C207D0B308}"/>
              </a:ext>
            </a:extLst>
          </p:cNvPr>
          <p:cNvSpPr>
            <a:spLocks noGrp="1"/>
          </p:cNvSpPr>
          <p:nvPr>
            <p:ph type="title"/>
          </p:nvPr>
        </p:nvSpPr>
        <p:spPr>
          <a:xfrm>
            <a:off x="0" y="1"/>
            <a:ext cx="12191999" cy="1308310"/>
          </a:xfrm>
          <a:solidFill>
            <a:schemeClr val="accent5">
              <a:lumMod val="20000"/>
              <a:lumOff val="80000"/>
            </a:schemeClr>
          </a:solidFill>
        </p:spPr>
        <p:txBody>
          <a:bodyPr/>
          <a:lstStyle/>
          <a:p>
            <a:pPr algn="ctr"/>
            <a:r>
              <a:rPr lang="en-IE" dirty="0">
                <a:solidFill>
                  <a:schemeClr val="accent5">
                    <a:lumMod val="75000"/>
                  </a:schemeClr>
                </a:solidFill>
                <a:latin typeface="Britannic Bold" panose="020B0903060703020204" pitchFamily="34" charset="0"/>
              </a:rPr>
              <a:t>Newspaper Reports of Shell Shock Recovery</a:t>
            </a:r>
          </a:p>
        </p:txBody>
      </p:sp>
      <p:pic>
        <p:nvPicPr>
          <p:cNvPr id="5" name="Content Placeholder 4">
            <a:extLst>
              <a:ext uri="{FF2B5EF4-FFF2-40B4-BE49-F238E27FC236}">
                <a16:creationId xmlns:a16="http://schemas.microsoft.com/office/drawing/2014/main" id="{D12AB4B4-F1C7-0DC2-7B28-8C145A32BDAF}"/>
              </a:ext>
            </a:extLst>
          </p:cNvPr>
          <p:cNvPicPr>
            <a:picLocks noGrp="1" noChangeAspect="1"/>
          </p:cNvPicPr>
          <p:nvPr>
            <p:ph idx="1"/>
          </p:nvPr>
        </p:nvPicPr>
        <p:blipFill>
          <a:blip r:embed="rId2"/>
          <a:stretch>
            <a:fillRect/>
          </a:stretch>
        </p:blipFill>
        <p:spPr>
          <a:xfrm>
            <a:off x="883214" y="4241529"/>
            <a:ext cx="5279794" cy="1775369"/>
          </a:xfrm>
        </p:spPr>
      </p:pic>
      <p:pic>
        <p:nvPicPr>
          <p:cNvPr id="7" name="Picture 6">
            <a:extLst>
              <a:ext uri="{FF2B5EF4-FFF2-40B4-BE49-F238E27FC236}">
                <a16:creationId xmlns:a16="http://schemas.microsoft.com/office/drawing/2014/main" id="{2B972E27-5777-3127-CDF9-C97EE1A07655}"/>
              </a:ext>
            </a:extLst>
          </p:cNvPr>
          <p:cNvPicPr>
            <a:picLocks noChangeAspect="1"/>
          </p:cNvPicPr>
          <p:nvPr/>
        </p:nvPicPr>
        <p:blipFill>
          <a:blip r:embed="rId3"/>
          <a:stretch>
            <a:fillRect/>
          </a:stretch>
        </p:blipFill>
        <p:spPr>
          <a:xfrm>
            <a:off x="6806170" y="1582306"/>
            <a:ext cx="5044062" cy="2031281"/>
          </a:xfrm>
          <a:prstGeom prst="rect">
            <a:avLst/>
          </a:prstGeom>
        </p:spPr>
      </p:pic>
      <p:sp>
        <p:nvSpPr>
          <p:cNvPr id="8" name="TextBox 7">
            <a:extLst>
              <a:ext uri="{FF2B5EF4-FFF2-40B4-BE49-F238E27FC236}">
                <a16:creationId xmlns:a16="http://schemas.microsoft.com/office/drawing/2014/main" id="{451E2C68-DF2B-4157-4A22-ED59BE1B4FF9}"/>
              </a:ext>
            </a:extLst>
          </p:cNvPr>
          <p:cNvSpPr txBox="1"/>
          <p:nvPr/>
        </p:nvSpPr>
        <p:spPr>
          <a:xfrm>
            <a:off x="6947684" y="3721265"/>
            <a:ext cx="5044062" cy="369332"/>
          </a:xfrm>
          <a:prstGeom prst="rect">
            <a:avLst/>
          </a:prstGeom>
          <a:noFill/>
        </p:spPr>
        <p:txBody>
          <a:bodyPr wrap="square" rtlCol="0">
            <a:spAutoFit/>
          </a:bodyPr>
          <a:lstStyle/>
          <a:p>
            <a:r>
              <a:rPr lang="en-GB" dirty="0">
                <a:latin typeface="Garamond" panose="02020404030301010803" pitchFamily="18" charset="0"/>
              </a:rPr>
              <a:t>Source: </a:t>
            </a:r>
            <a:r>
              <a:rPr lang="en-GB" i="1" dirty="0">
                <a:latin typeface="Garamond" panose="02020404030301010803" pitchFamily="18" charset="0"/>
              </a:rPr>
              <a:t>Irish Independent</a:t>
            </a:r>
            <a:r>
              <a:rPr lang="en-GB" dirty="0">
                <a:latin typeface="Garamond" panose="02020404030301010803" pitchFamily="18" charset="0"/>
              </a:rPr>
              <a:t>, August 01, 1916; Page: 4</a:t>
            </a:r>
          </a:p>
        </p:txBody>
      </p:sp>
      <p:pic>
        <p:nvPicPr>
          <p:cNvPr id="12" name="Picture 11">
            <a:extLst>
              <a:ext uri="{FF2B5EF4-FFF2-40B4-BE49-F238E27FC236}">
                <a16:creationId xmlns:a16="http://schemas.microsoft.com/office/drawing/2014/main" id="{383F3F27-C679-829E-21F7-42A099D12AD9}"/>
              </a:ext>
            </a:extLst>
          </p:cNvPr>
          <p:cNvPicPr>
            <a:picLocks noChangeAspect="1"/>
          </p:cNvPicPr>
          <p:nvPr/>
        </p:nvPicPr>
        <p:blipFill>
          <a:blip r:embed="rId4"/>
          <a:stretch>
            <a:fillRect/>
          </a:stretch>
        </p:blipFill>
        <p:spPr>
          <a:xfrm>
            <a:off x="603614" y="1731430"/>
            <a:ext cx="4546800" cy="1479580"/>
          </a:xfrm>
          <a:prstGeom prst="rect">
            <a:avLst/>
          </a:prstGeom>
        </p:spPr>
      </p:pic>
      <p:sp>
        <p:nvSpPr>
          <p:cNvPr id="14" name="TextBox 13">
            <a:extLst>
              <a:ext uri="{FF2B5EF4-FFF2-40B4-BE49-F238E27FC236}">
                <a16:creationId xmlns:a16="http://schemas.microsoft.com/office/drawing/2014/main" id="{4FE5FD6F-DDD4-1F48-6439-F9CF82032FB8}"/>
              </a:ext>
            </a:extLst>
          </p:cNvPr>
          <p:cNvSpPr txBox="1"/>
          <p:nvPr/>
        </p:nvSpPr>
        <p:spPr>
          <a:xfrm>
            <a:off x="838200" y="3343234"/>
            <a:ext cx="6096000" cy="369332"/>
          </a:xfrm>
          <a:prstGeom prst="rect">
            <a:avLst/>
          </a:prstGeom>
          <a:noFill/>
        </p:spPr>
        <p:txBody>
          <a:bodyPr wrap="square">
            <a:spAutoFit/>
          </a:bodyPr>
          <a:lstStyle/>
          <a:p>
            <a:r>
              <a:rPr lang="en-IE" dirty="0">
                <a:latin typeface="Garamond" panose="02020404030301010803" pitchFamily="18" charset="0"/>
              </a:rPr>
              <a:t>Source: </a:t>
            </a:r>
            <a:r>
              <a:rPr lang="en-IE" i="1" dirty="0">
                <a:latin typeface="Garamond" panose="02020404030301010803" pitchFamily="18" charset="0"/>
              </a:rPr>
              <a:t>Irish Independent</a:t>
            </a:r>
            <a:r>
              <a:rPr lang="en-IE" dirty="0">
                <a:latin typeface="Garamond" panose="02020404030301010803" pitchFamily="18" charset="0"/>
              </a:rPr>
              <a:t>, 28 August, 1917, page 3</a:t>
            </a:r>
          </a:p>
        </p:txBody>
      </p:sp>
      <p:pic>
        <p:nvPicPr>
          <p:cNvPr id="16" name="Picture 15">
            <a:extLst>
              <a:ext uri="{FF2B5EF4-FFF2-40B4-BE49-F238E27FC236}">
                <a16:creationId xmlns:a16="http://schemas.microsoft.com/office/drawing/2014/main" id="{D0E4A16D-25A6-C71B-3CE2-4AB5132D45E3}"/>
              </a:ext>
            </a:extLst>
          </p:cNvPr>
          <p:cNvPicPr>
            <a:picLocks noChangeAspect="1"/>
          </p:cNvPicPr>
          <p:nvPr/>
        </p:nvPicPr>
        <p:blipFill>
          <a:blip r:embed="rId5"/>
          <a:stretch>
            <a:fillRect/>
          </a:stretch>
        </p:blipFill>
        <p:spPr>
          <a:xfrm>
            <a:off x="7116723" y="4364592"/>
            <a:ext cx="4192063" cy="1822204"/>
          </a:xfrm>
          <a:prstGeom prst="rect">
            <a:avLst/>
          </a:prstGeom>
        </p:spPr>
      </p:pic>
      <p:sp>
        <p:nvSpPr>
          <p:cNvPr id="18" name="TextBox 17">
            <a:extLst>
              <a:ext uri="{FF2B5EF4-FFF2-40B4-BE49-F238E27FC236}">
                <a16:creationId xmlns:a16="http://schemas.microsoft.com/office/drawing/2014/main" id="{C88B12BC-3592-3AD2-A719-7393912AC291}"/>
              </a:ext>
            </a:extLst>
          </p:cNvPr>
          <p:cNvSpPr txBox="1"/>
          <p:nvPr/>
        </p:nvSpPr>
        <p:spPr>
          <a:xfrm>
            <a:off x="7116723" y="6313589"/>
            <a:ext cx="4351687" cy="369332"/>
          </a:xfrm>
          <a:prstGeom prst="rect">
            <a:avLst/>
          </a:prstGeom>
          <a:noFill/>
        </p:spPr>
        <p:txBody>
          <a:bodyPr wrap="square">
            <a:spAutoFit/>
          </a:bodyPr>
          <a:lstStyle/>
          <a:p>
            <a:r>
              <a:rPr lang="en-GB" dirty="0">
                <a:latin typeface="Garamond" panose="02020404030301010803" pitchFamily="18" charset="0"/>
              </a:rPr>
              <a:t>Donegal News, 04 March 1916, page 5</a:t>
            </a:r>
            <a:endParaRPr lang="en-IE" dirty="0">
              <a:latin typeface="Garamond" panose="02020404030301010803" pitchFamily="18" charset="0"/>
            </a:endParaRPr>
          </a:p>
        </p:txBody>
      </p:sp>
      <p:sp>
        <p:nvSpPr>
          <p:cNvPr id="20" name="TextBox 19">
            <a:extLst>
              <a:ext uri="{FF2B5EF4-FFF2-40B4-BE49-F238E27FC236}">
                <a16:creationId xmlns:a16="http://schemas.microsoft.com/office/drawing/2014/main" id="{BDF8AA7D-E09E-3462-6676-C34CE5DE79FB}"/>
              </a:ext>
            </a:extLst>
          </p:cNvPr>
          <p:cNvSpPr txBox="1"/>
          <p:nvPr/>
        </p:nvSpPr>
        <p:spPr>
          <a:xfrm>
            <a:off x="883214" y="6125519"/>
            <a:ext cx="5691757" cy="369332"/>
          </a:xfrm>
          <a:prstGeom prst="rect">
            <a:avLst/>
          </a:prstGeom>
          <a:noFill/>
        </p:spPr>
        <p:txBody>
          <a:bodyPr wrap="square">
            <a:spAutoFit/>
          </a:bodyPr>
          <a:lstStyle/>
          <a:p>
            <a:r>
              <a:rPr lang="en-IE" dirty="0">
                <a:latin typeface="Garamond" panose="02020404030301010803" pitchFamily="18" charset="0"/>
              </a:rPr>
              <a:t>Source: Belfast Newsletter, 14.June .1916, page 6</a:t>
            </a:r>
          </a:p>
        </p:txBody>
      </p:sp>
    </p:spTree>
    <p:extLst>
      <p:ext uri="{BB962C8B-B14F-4D97-AF65-F5344CB8AC3E}">
        <p14:creationId xmlns:p14="http://schemas.microsoft.com/office/powerpoint/2010/main" val="27246252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pattFill prst="pct7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B389-ECA0-64FC-9024-2C460175F9C5}"/>
              </a:ext>
            </a:extLst>
          </p:cNvPr>
          <p:cNvSpPr>
            <a:spLocks noGrp="1"/>
          </p:cNvSpPr>
          <p:nvPr>
            <p:ph type="title"/>
          </p:nvPr>
        </p:nvSpPr>
        <p:spPr>
          <a:xfrm>
            <a:off x="0" y="1"/>
            <a:ext cx="12192000" cy="1298561"/>
          </a:xfrm>
          <a:solidFill>
            <a:schemeClr val="accent5">
              <a:lumMod val="20000"/>
              <a:lumOff val="80000"/>
            </a:schemeClr>
          </a:solidFill>
        </p:spPr>
        <p:txBody>
          <a:bodyPr/>
          <a:lstStyle/>
          <a:p>
            <a:pPr algn="ctr"/>
            <a:r>
              <a:rPr lang="en-IE" dirty="0">
                <a:solidFill>
                  <a:schemeClr val="accent5">
                    <a:lumMod val="75000"/>
                  </a:schemeClr>
                </a:solidFill>
                <a:latin typeface="Britannic Bold" panose="020B0903060703020204" pitchFamily="34" charset="0"/>
              </a:rPr>
              <a:t>Funding Issues for War Hospitals</a:t>
            </a:r>
            <a:endParaRPr lang="en-IE" dirty="0">
              <a:solidFill>
                <a:schemeClr val="accent5">
                  <a:lumMod val="75000"/>
                </a:schemeClr>
              </a:solidFill>
            </a:endParaRPr>
          </a:p>
        </p:txBody>
      </p:sp>
      <p:pic>
        <p:nvPicPr>
          <p:cNvPr id="4" name="Content Placeholder 3">
            <a:extLst>
              <a:ext uri="{FF2B5EF4-FFF2-40B4-BE49-F238E27FC236}">
                <a16:creationId xmlns:a16="http://schemas.microsoft.com/office/drawing/2014/main" id="{754AFD8F-8BC1-706A-3CA0-3AC3A97D14F4}"/>
              </a:ext>
            </a:extLst>
          </p:cNvPr>
          <p:cNvPicPr>
            <a:picLocks noGrp="1" noChangeAspect="1"/>
          </p:cNvPicPr>
          <p:nvPr>
            <p:ph idx="1"/>
          </p:nvPr>
        </p:nvPicPr>
        <p:blipFill>
          <a:blip r:embed="rId2"/>
          <a:stretch>
            <a:fillRect/>
          </a:stretch>
        </p:blipFill>
        <p:spPr>
          <a:xfrm>
            <a:off x="183091" y="2070041"/>
            <a:ext cx="5163760" cy="2926334"/>
          </a:xfrm>
          <a:prstGeom prst="rect">
            <a:avLst/>
          </a:prstGeom>
        </p:spPr>
      </p:pic>
      <p:pic>
        <p:nvPicPr>
          <p:cNvPr id="5" name="Picture 4">
            <a:extLst>
              <a:ext uri="{FF2B5EF4-FFF2-40B4-BE49-F238E27FC236}">
                <a16:creationId xmlns:a16="http://schemas.microsoft.com/office/drawing/2014/main" id="{7CA33B70-E103-6BCF-D765-A8CD8003B6C0}"/>
              </a:ext>
            </a:extLst>
          </p:cNvPr>
          <p:cNvPicPr>
            <a:picLocks noChangeAspect="1"/>
          </p:cNvPicPr>
          <p:nvPr/>
        </p:nvPicPr>
        <p:blipFill>
          <a:blip r:embed="rId3"/>
          <a:stretch>
            <a:fillRect/>
          </a:stretch>
        </p:blipFill>
        <p:spPr>
          <a:xfrm>
            <a:off x="5651163" y="2234647"/>
            <a:ext cx="6114818" cy="1298561"/>
          </a:xfrm>
          <a:prstGeom prst="rect">
            <a:avLst/>
          </a:prstGeom>
        </p:spPr>
      </p:pic>
      <p:pic>
        <p:nvPicPr>
          <p:cNvPr id="6" name="Picture 5">
            <a:extLst>
              <a:ext uri="{FF2B5EF4-FFF2-40B4-BE49-F238E27FC236}">
                <a16:creationId xmlns:a16="http://schemas.microsoft.com/office/drawing/2014/main" id="{A3A6348E-7D96-3D42-E2FF-0B504C71446F}"/>
              </a:ext>
            </a:extLst>
          </p:cNvPr>
          <p:cNvPicPr>
            <a:picLocks noChangeAspect="1"/>
          </p:cNvPicPr>
          <p:nvPr/>
        </p:nvPicPr>
        <p:blipFill>
          <a:blip r:embed="rId4"/>
          <a:stretch>
            <a:fillRect/>
          </a:stretch>
        </p:blipFill>
        <p:spPr>
          <a:xfrm>
            <a:off x="4985373" y="5458512"/>
            <a:ext cx="6553768" cy="469433"/>
          </a:xfrm>
          <a:prstGeom prst="rect">
            <a:avLst/>
          </a:prstGeom>
        </p:spPr>
      </p:pic>
      <p:sp>
        <p:nvSpPr>
          <p:cNvPr id="8" name="TextBox 7">
            <a:extLst>
              <a:ext uri="{FF2B5EF4-FFF2-40B4-BE49-F238E27FC236}">
                <a16:creationId xmlns:a16="http://schemas.microsoft.com/office/drawing/2014/main" id="{B42F8F80-234F-3747-4964-A598EA054332}"/>
              </a:ext>
            </a:extLst>
          </p:cNvPr>
          <p:cNvSpPr txBox="1"/>
          <p:nvPr/>
        </p:nvSpPr>
        <p:spPr>
          <a:xfrm>
            <a:off x="1088570" y="5273846"/>
            <a:ext cx="3603172" cy="369332"/>
          </a:xfrm>
          <a:prstGeom prst="rect">
            <a:avLst/>
          </a:prstGeom>
          <a:noFill/>
        </p:spPr>
        <p:txBody>
          <a:bodyPr wrap="square">
            <a:spAutoFit/>
          </a:bodyPr>
          <a:lstStyle/>
          <a:p>
            <a:r>
              <a:rPr lang="en-IE" dirty="0">
                <a:latin typeface="Garamond" panose="02020404030301010803" pitchFamily="18" charset="0"/>
              </a:rPr>
              <a:t>Source: </a:t>
            </a:r>
            <a:r>
              <a:rPr lang="en-IE" i="1" dirty="0">
                <a:latin typeface="Garamond" panose="02020404030301010803" pitchFamily="18" charset="0"/>
              </a:rPr>
              <a:t>Irish Independent</a:t>
            </a:r>
            <a:r>
              <a:rPr lang="en-IE" dirty="0">
                <a:latin typeface="Garamond" panose="02020404030301010803" pitchFamily="18" charset="0"/>
              </a:rPr>
              <a:t>, 10 May 1919</a:t>
            </a:r>
          </a:p>
        </p:txBody>
      </p:sp>
      <p:sp>
        <p:nvSpPr>
          <p:cNvPr id="10" name="TextBox 9">
            <a:extLst>
              <a:ext uri="{FF2B5EF4-FFF2-40B4-BE49-F238E27FC236}">
                <a16:creationId xmlns:a16="http://schemas.microsoft.com/office/drawing/2014/main" id="{F65EA1E6-1058-6410-F8D6-E512DA63DC2A}"/>
              </a:ext>
            </a:extLst>
          </p:cNvPr>
          <p:cNvSpPr txBox="1"/>
          <p:nvPr/>
        </p:nvSpPr>
        <p:spPr>
          <a:xfrm>
            <a:off x="6738257" y="3986198"/>
            <a:ext cx="4223657" cy="369332"/>
          </a:xfrm>
          <a:prstGeom prst="rect">
            <a:avLst/>
          </a:prstGeom>
          <a:noFill/>
        </p:spPr>
        <p:txBody>
          <a:bodyPr wrap="square">
            <a:spAutoFit/>
          </a:bodyPr>
          <a:lstStyle/>
          <a:p>
            <a:r>
              <a:rPr lang="en-GB" dirty="0">
                <a:latin typeface="Garamond" panose="02020404030301010803" pitchFamily="18" charset="0"/>
              </a:rPr>
              <a:t>Source: </a:t>
            </a:r>
            <a:r>
              <a:rPr lang="en-GB" i="1" dirty="0">
                <a:latin typeface="Garamond" panose="02020404030301010803" pitchFamily="18" charset="0"/>
              </a:rPr>
              <a:t>Freeman’s Journal</a:t>
            </a:r>
            <a:r>
              <a:rPr lang="en-GB" dirty="0">
                <a:latin typeface="Garamond" panose="02020404030301010803" pitchFamily="18" charset="0"/>
              </a:rPr>
              <a:t>, 22 July 1919</a:t>
            </a:r>
          </a:p>
        </p:txBody>
      </p:sp>
      <p:sp>
        <p:nvSpPr>
          <p:cNvPr id="12" name="TextBox 11">
            <a:extLst>
              <a:ext uri="{FF2B5EF4-FFF2-40B4-BE49-F238E27FC236}">
                <a16:creationId xmlns:a16="http://schemas.microsoft.com/office/drawing/2014/main" id="{4A9C12DA-3978-1DF0-AD87-EBF7CE330932}"/>
              </a:ext>
            </a:extLst>
          </p:cNvPr>
          <p:cNvSpPr txBox="1"/>
          <p:nvPr/>
        </p:nvSpPr>
        <p:spPr>
          <a:xfrm>
            <a:off x="6096000" y="6205416"/>
            <a:ext cx="4865914" cy="369332"/>
          </a:xfrm>
          <a:prstGeom prst="rect">
            <a:avLst/>
          </a:prstGeom>
          <a:noFill/>
        </p:spPr>
        <p:txBody>
          <a:bodyPr wrap="square">
            <a:spAutoFit/>
          </a:bodyPr>
          <a:lstStyle/>
          <a:p>
            <a:r>
              <a:rPr lang="en-IE" dirty="0">
                <a:latin typeface="Garamond" panose="02020404030301010803" pitchFamily="18" charset="0"/>
              </a:rPr>
              <a:t>Source: </a:t>
            </a:r>
            <a:r>
              <a:rPr lang="en-IE" i="1" dirty="0">
                <a:latin typeface="Garamond" panose="02020404030301010803" pitchFamily="18" charset="0"/>
              </a:rPr>
              <a:t>Freeman’s Journal, </a:t>
            </a:r>
            <a:r>
              <a:rPr lang="en-IE" dirty="0">
                <a:latin typeface="Garamond" panose="02020404030301010803" pitchFamily="18" charset="0"/>
              </a:rPr>
              <a:t>20 October 1919 </a:t>
            </a:r>
          </a:p>
        </p:txBody>
      </p:sp>
    </p:spTree>
    <p:extLst>
      <p:ext uri="{BB962C8B-B14F-4D97-AF65-F5344CB8AC3E}">
        <p14:creationId xmlns:p14="http://schemas.microsoft.com/office/powerpoint/2010/main" val="200446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74500-CF83-619B-AD8D-9B7ED00D40F7}"/>
              </a:ext>
            </a:extLst>
          </p:cNvPr>
          <p:cNvSpPr>
            <a:spLocks noGrp="1"/>
          </p:cNvSpPr>
          <p:nvPr>
            <p:ph type="title"/>
          </p:nvPr>
        </p:nvSpPr>
        <p:spPr>
          <a:xfrm>
            <a:off x="653143" y="640080"/>
            <a:ext cx="4898571" cy="3566160"/>
          </a:xfrm>
        </p:spPr>
        <p:txBody>
          <a:bodyPr vert="horz" lIns="91440" tIns="45720" rIns="91440" bIns="45720" rtlCol="0" anchor="b">
            <a:noAutofit/>
          </a:bodyPr>
          <a:lstStyle/>
          <a:p>
            <a:r>
              <a:rPr lang="en-US" sz="5500" dirty="0">
                <a:solidFill>
                  <a:schemeClr val="accent5">
                    <a:lumMod val="75000"/>
                  </a:schemeClr>
                </a:solidFill>
                <a:latin typeface="Britannic Bold" panose="020B0903060703020204" pitchFamily="34" charset="0"/>
              </a:rPr>
              <a:t>Irish Military Archives: The Army Nursing Service </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3163A8-F2E8-A2B9-E208-F4DBE15D2AD6}"/>
              </a:ext>
            </a:extLst>
          </p:cNvPr>
          <p:cNvPicPr>
            <a:picLocks noGrp="1" noChangeAspect="1"/>
          </p:cNvPicPr>
          <p:nvPr>
            <p:ph idx="1"/>
          </p:nvPr>
        </p:nvPicPr>
        <p:blipFill rotWithShape="1">
          <a:blip r:embed="rId2"/>
          <a:srcRect t="20053" r="-1" b="51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1091A063-B1E7-5336-8CD8-8044FAFAE0F3}"/>
              </a:ext>
            </a:extLst>
          </p:cNvPr>
          <p:cNvSpPr txBox="1"/>
          <p:nvPr/>
        </p:nvSpPr>
        <p:spPr>
          <a:xfrm>
            <a:off x="912992" y="5345081"/>
            <a:ext cx="4138862" cy="1384995"/>
          </a:xfrm>
          <a:prstGeom prst="rect">
            <a:avLst/>
          </a:prstGeom>
          <a:noFill/>
        </p:spPr>
        <p:txBody>
          <a:bodyPr wrap="square">
            <a:spAutoFit/>
          </a:bodyPr>
          <a:lstStyle/>
          <a:p>
            <a:r>
              <a:rPr lang="en-GB" sz="1400" dirty="0">
                <a:latin typeface="Garamond" panose="02020404030301010803" pitchFamily="18" charset="0"/>
              </a:rPr>
              <a:t>Departmental A- Files</a:t>
            </a:r>
          </a:p>
          <a:p>
            <a:r>
              <a:rPr lang="en-GB" sz="1400" dirty="0">
                <a:latin typeface="Garamond" panose="02020404030301010803" pitchFamily="18" charset="0"/>
              </a:rPr>
              <a:t>Reference Code: DOD-A-11900</a:t>
            </a:r>
          </a:p>
          <a:p>
            <a:r>
              <a:rPr lang="en-GB" sz="1400" dirty="0">
                <a:latin typeface="Garamond" panose="02020404030301010803" pitchFamily="18" charset="0"/>
              </a:rPr>
              <a:t>File Title Presidents Office (J. McGrath, TD) - Complaints - By Mrs A. Conroy and Mrs K. C. Boland, late Army Nursing Service, regarding Demobilization</a:t>
            </a:r>
          </a:p>
          <a:p>
            <a:r>
              <a:rPr lang="en-GB" sz="1400" dirty="0">
                <a:latin typeface="Garamond" panose="02020404030301010803" pitchFamily="18" charset="0"/>
              </a:rPr>
              <a:t>Date: 1923-1924</a:t>
            </a:r>
          </a:p>
        </p:txBody>
      </p:sp>
    </p:spTree>
    <p:extLst>
      <p:ext uri="{BB962C8B-B14F-4D97-AF65-F5344CB8AC3E}">
        <p14:creationId xmlns:p14="http://schemas.microsoft.com/office/powerpoint/2010/main" val="26925144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08D7-341D-39F6-1C2B-F03E973147A3}"/>
              </a:ext>
            </a:extLst>
          </p:cNvPr>
          <p:cNvSpPr>
            <a:spLocks noGrp="1"/>
          </p:cNvSpPr>
          <p:nvPr>
            <p:ph type="title"/>
          </p:nvPr>
        </p:nvSpPr>
        <p:spPr>
          <a:xfrm>
            <a:off x="0" y="1"/>
            <a:ext cx="12192000" cy="1426028"/>
          </a:xfrm>
          <a:solidFill>
            <a:schemeClr val="accent5">
              <a:lumMod val="20000"/>
              <a:lumOff val="80000"/>
            </a:schemeClr>
          </a:solidFill>
        </p:spPr>
        <p:txBody>
          <a:bodyPr/>
          <a:lstStyle/>
          <a:p>
            <a:pPr algn="ctr"/>
            <a:r>
              <a:rPr lang="en-IE" dirty="0">
                <a:solidFill>
                  <a:schemeClr val="accent5">
                    <a:lumMod val="75000"/>
                  </a:schemeClr>
                </a:solidFill>
                <a:latin typeface="Britannic Bold" panose="020B0903060703020204" pitchFamily="34" charset="0"/>
              </a:rPr>
              <a:t>The Demobilisation of Nurses and Closure of Military Hospitals</a:t>
            </a:r>
          </a:p>
        </p:txBody>
      </p:sp>
      <p:pic>
        <p:nvPicPr>
          <p:cNvPr id="4" name="Content Placeholder 3">
            <a:extLst>
              <a:ext uri="{FF2B5EF4-FFF2-40B4-BE49-F238E27FC236}">
                <a16:creationId xmlns:a16="http://schemas.microsoft.com/office/drawing/2014/main" id="{1BA5F897-8E19-3834-CFDF-7AF081E8FDA3}"/>
              </a:ext>
            </a:extLst>
          </p:cNvPr>
          <p:cNvPicPr>
            <a:picLocks noGrp="1" noChangeAspect="1"/>
          </p:cNvPicPr>
          <p:nvPr>
            <p:ph idx="1"/>
          </p:nvPr>
        </p:nvPicPr>
        <p:blipFill>
          <a:blip r:embed="rId2"/>
          <a:stretch>
            <a:fillRect/>
          </a:stretch>
        </p:blipFill>
        <p:spPr>
          <a:xfrm>
            <a:off x="703992" y="1586905"/>
            <a:ext cx="3263503" cy="4351338"/>
          </a:xfrm>
          <a:prstGeom prst="rect">
            <a:avLst/>
          </a:prstGeom>
        </p:spPr>
      </p:pic>
      <p:pic>
        <p:nvPicPr>
          <p:cNvPr id="6" name="Picture 5">
            <a:extLst>
              <a:ext uri="{FF2B5EF4-FFF2-40B4-BE49-F238E27FC236}">
                <a16:creationId xmlns:a16="http://schemas.microsoft.com/office/drawing/2014/main" id="{ACD1E317-DEFB-A623-F605-A9B551E65267}"/>
              </a:ext>
            </a:extLst>
          </p:cNvPr>
          <p:cNvPicPr>
            <a:picLocks noChangeAspect="1"/>
          </p:cNvPicPr>
          <p:nvPr/>
        </p:nvPicPr>
        <p:blipFill>
          <a:blip r:embed="rId3"/>
          <a:stretch>
            <a:fillRect/>
          </a:stretch>
        </p:blipFill>
        <p:spPr>
          <a:xfrm>
            <a:off x="8092157" y="1585322"/>
            <a:ext cx="3261643" cy="4352921"/>
          </a:xfrm>
          <a:prstGeom prst="rect">
            <a:avLst/>
          </a:prstGeom>
        </p:spPr>
      </p:pic>
      <p:pic>
        <p:nvPicPr>
          <p:cNvPr id="7" name="Picture 6">
            <a:extLst>
              <a:ext uri="{FF2B5EF4-FFF2-40B4-BE49-F238E27FC236}">
                <a16:creationId xmlns:a16="http://schemas.microsoft.com/office/drawing/2014/main" id="{CC7D7451-98F0-5418-4678-68FD4B0C44DF}"/>
              </a:ext>
            </a:extLst>
          </p:cNvPr>
          <p:cNvPicPr>
            <a:picLocks noChangeAspect="1"/>
          </p:cNvPicPr>
          <p:nvPr/>
        </p:nvPicPr>
        <p:blipFill>
          <a:blip r:embed="rId4"/>
          <a:stretch>
            <a:fillRect/>
          </a:stretch>
        </p:blipFill>
        <p:spPr>
          <a:xfrm>
            <a:off x="4464249" y="1565673"/>
            <a:ext cx="3021458" cy="4028611"/>
          </a:xfrm>
          <a:prstGeom prst="rect">
            <a:avLst/>
          </a:prstGeom>
        </p:spPr>
      </p:pic>
      <p:sp>
        <p:nvSpPr>
          <p:cNvPr id="9" name="TextBox 8">
            <a:extLst>
              <a:ext uri="{FF2B5EF4-FFF2-40B4-BE49-F238E27FC236}">
                <a16:creationId xmlns:a16="http://schemas.microsoft.com/office/drawing/2014/main" id="{560FB9A8-A237-30A7-7D4F-5B940E2540DC}"/>
              </a:ext>
            </a:extLst>
          </p:cNvPr>
          <p:cNvSpPr txBox="1"/>
          <p:nvPr/>
        </p:nvSpPr>
        <p:spPr>
          <a:xfrm>
            <a:off x="8202122" y="5938243"/>
            <a:ext cx="3400754" cy="830997"/>
          </a:xfrm>
          <a:prstGeom prst="rect">
            <a:avLst/>
          </a:prstGeom>
          <a:noFill/>
        </p:spPr>
        <p:txBody>
          <a:bodyPr wrap="square">
            <a:spAutoFit/>
          </a:bodyPr>
          <a:lstStyle/>
          <a:p>
            <a:r>
              <a:rPr lang="en-GB" sz="1200" dirty="0">
                <a:latin typeface="Garamond" panose="02020404030301010803" pitchFamily="18" charset="0"/>
              </a:rPr>
              <a:t>Collection Name: Army Finance Office</a:t>
            </a:r>
          </a:p>
          <a:p>
            <a:r>
              <a:rPr lang="en-GB" sz="1200" dirty="0">
                <a:latin typeface="Garamond" panose="02020404030301010803" pitchFamily="18" charset="0"/>
              </a:rPr>
              <a:t>Reference Code: 5-Medical-306</a:t>
            </a:r>
          </a:p>
          <a:p>
            <a:r>
              <a:rPr lang="en-GB" sz="1200" dirty="0">
                <a:latin typeface="Garamond" panose="02020404030301010803" pitchFamily="18" charset="0"/>
              </a:rPr>
              <a:t>File Title: Army Nursing Service, Establishment of</a:t>
            </a:r>
          </a:p>
          <a:p>
            <a:r>
              <a:rPr lang="en-GB" sz="1200" dirty="0">
                <a:latin typeface="Garamond" panose="02020404030301010803" pitchFamily="18" charset="0"/>
              </a:rPr>
              <a:t>Date: 1927-1928</a:t>
            </a:r>
            <a:endParaRPr lang="en-IE" sz="1200" dirty="0"/>
          </a:p>
        </p:txBody>
      </p:sp>
      <p:sp>
        <p:nvSpPr>
          <p:cNvPr id="11" name="TextBox 10">
            <a:extLst>
              <a:ext uri="{FF2B5EF4-FFF2-40B4-BE49-F238E27FC236}">
                <a16:creationId xmlns:a16="http://schemas.microsoft.com/office/drawing/2014/main" id="{8594F732-7A6E-DC72-9D74-B407EBF2386C}"/>
              </a:ext>
            </a:extLst>
          </p:cNvPr>
          <p:cNvSpPr txBox="1"/>
          <p:nvPr/>
        </p:nvSpPr>
        <p:spPr>
          <a:xfrm>
            <a:off x="941222" y="6056654"/>
            <a:ext cx="2944978" cy="830997"/>
          </a:xfrm>
          <a:prstGeom prst="rect">
            <a:avLst/>
          </a:prstGeom>
          <a:noFill/>
        </p:spPr>
        <p:txBody>
          <a:bodyPr wrap="square">
            <a:spAutoFit/>
          </a:bodyPr>
          <a:lstStyle/>
          <a:p>
            <a:r>
              <a:rPr lang="en-GB" sz="1200" dirty="0">
                <a:latin typeface="Garamond" panose="02020404030301010803" pitchFamily="18" charset="0"/>
              </a:rPr>
              <a:t>Collection Name: Departmental A- Files</a:t>
            </a:r>
          </a:p>
          <a:p>
            <a:r>
              <a:rPr lang="en-GB" sz="1200" dirty="0">
                <a:latin typeface="Garamond" panose="02020404030301010803" pitchFamily="18" charset="0"/>
              </a:rPr>
              <a:t>Reference Code: DOD-A-07615</a:t>
            </a:r>
          </a:p>
          <a:p>
            <a:r>
              <a:rPr lang="en-GB" sz="1200" dirty="0">
                <a:latin typeface="Garamond" panose="02020404030301010803" pitchFamily="18" charset="0"/>
              </a:rPr>
              <a:t>File Title Nurses Pay Army Navy Services</a:t>
            </a:r>
          </a:p>
          <a:p>
            <a:r>
              <a:rPr lang="en-GB" sz="1200" dirty="0">
                <a:latin typeface="Garamond" panose="02020404030301010803" pitchFamily="18" charset="0"/>
              </a:rPr>
              <a:t>Date: 1922-1923</a:t>
            </a:r>
          </a:p>
        </p:txBody>
      </p:sp>
      <p:sp>
        <p:nvSpPr>
          <p:cNvPr id="13" name="TextBox 12">
            <a:extLst>
              <a:ext uri="{FF2B5EF4-FFF2-40B4-BE49-F238E27FC236}">
                <a16:creationId xmlns:a16="http://schemas.microsoft.com/office/drawing/2014/main" id="{56DAB7E9-7DE2-C722-9201-373F0187D117}"/>
              </a:ext>
            </a:extLst>
          </p:cNvPr>
          <p:cNvSpPr txBox="1"/>
          <p:nvPr/>
        </p:nvSpPr>
        <p:spPr>
          <a:xfrm>
            <a:off x="4270720" y="5594284"/>
            <a:ext cx="3717758" cy="1200329"/>
          </a:xfrm>
          <a:prstGeom prst="rect">
            <a:avLst/>
          </a:prstGeom>
          <a:noFill/>
        </p:spPr>
        <p:txBody>
          <a:bodyPr wrap="square">
            <a:spAutoFit/>
          </a:bodyPr>
          <a:lstStyle/>
          <a:p>
            <a:r>
              <a:rPr lang="en-GB" sz="1200" dirty="0">
                <a:latin typeface="Garamond" panose="02020404030301010803" pitchFamily="18" charset="0"/>
              </a:rPr>
              <a:t>Departmental A- Files</a:t>
            </a:r>
          </a:p>
          <a:p>
            <a:r>
              <a:rPr lang="en-GB" sz="1200" dirty="0">
                <a:latin typeface="Garamond" panose="02020404030301010803" pitchFamily="18" charset="0"/>
              </a:rPr>
              <a:t>Reference Code: DOD-A-11900</a:t>
            </a:r>
          </a:p>
          <a:p>
            <a:r>
              <a:rPr lang="en-GB" sz="1200" dirty="0">
                <a:latin typeface="Garamond" panose="02020404030301010803" pitchFamily="18" charset="0"/>
              </a:rPr>
              <a:t>File Title Presidents Office (J. McGrath, TD) - Complaints - By Mrs A. Conroy and Mrs K. C. Boland, late Army Nursing Service, regarding Demobilization</a:t>
            </a:r>
          </a:p>
          <a:p>
            <a:r>
              <a:rPr lang="en-GB" sz="1200" dirty="0">
                <a:latin typeface="Garamond" panose="02020404030301010803" pitchFamily="18" charset="0"/>
              </a:rPr>
              <a:t>Date: 1923-1924</a:t>
            </a:r>
          </a:p>
        </p:txBody>
      </p:sp>
    </p:spTree>
    <p:extLst>
      <p:ext uri="{BB962C8B-B14F-4D97-AF65-F5344CB8AC3E}">
        <p14:creationId xmlns:p14="http://schemas.microsoft.com/office/powerpoint/2010/main" val="207689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6703</TotalTime>
  <Words>775</Words>
  <Application>Microsoft Office PowerPoint</Application>
  <PresentationFormat>Widescreen</PresentationFormat>
  <Paragraphs>62</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Britannic Bold</vt:lpstr>
      <vt:lpstr>Garamond</vt:lpstr>
      <vt:lpstr>Office Theme</vt:lpstr>
      <vt:lpstr>Caregiving at Irish Military Hospitals during and After the First World War, 1914-1930</vt:lpstr>
      <vt:lpstr>Shell Shock: Context and Background</vt:lpstr>
      <vt:lpstr>Irish Military Hospitals</vt:lpstr>
      <vt:lpstr>Leopardstown Park Hospital</vt:lpstr>
      <vt:lpstr>Treating Shell Shock: The Richmond War Hospital</vt:lpstr>
      <vt:lpstr>Newspaper Reports of Shell Shock Recovery</vt:lpstr>
      <vt:lpstr>Funding Issues for War Hospitals</vt:lpstr>
      <vt:lpstr>Irish Military Archives: The Army Nursing Service </vt:lpstr>
      <vt:lpstr>The Demobilisation of Nurses and Closure of Military Hospitals</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Crowley</dc:creator>
  <cp:lastModifiedBy>Julie Crowley</cp:lastModifiedBy>
  <cp:revision>6</cp:revision>
  <dcterms:created xsi:type="dcterms:W3CDTF">2024-04-22T08:59:54Z</dcterms:created>
  <dcterms:modified xsi:type="dcterms:W3CDTF">2024-05-15T17:42:16Z</dcterms:modified>
</cp:coreProperties>
</file>