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64" r:id="rId7"/>
    <p:sldId id="280" r:id="rId8"/>
    <p:sldId id="281" r:id="rId9"/>
    <p:sldId id="274" r:id="rId10"/>
    <p:sldId id="282" r:id="rId11"/>
    <p:sldId id="262" r:id="rId12"/>
    <p:sldId id="270" r:id="rId13"/>
    <p:sldId id="286" r:id="rId14"/>
    <p:sldId id="268" r:id="rId15"/>
    <p:sldId id="277" r:id="rId16"/>
    <p:sldId id="287" r:id="rId17"/>
    <p:sldId id="278" r:id="rId18"/>
    <p:sldId id="276" r:id="rId19"/>
    <p:sldId id="284" r:id="rId20"/>
    <p:sldId id="259" r:id="rId21"/>
    <p:sldId id="265" r:id="rId22"/>
    <p:sldId id="263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9D0"/>
    <a:srgbClr val="3AB5D2"/>
    <a:srgbClr val="6DA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8450" autoAdjust="0"/>
  </p:normalViewPr>
  <p:slideViewPr>
    <p:cSldViewPr snapToGrid="0">
      <p:cViewPr varScale="1">
        <p:scale>
          <a:sx n="83" d="100"/>
          <a:sy n="83" d="100"/>
        </p:scale>
        <p:origin x="7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2AE52-E2D7-45E0-A695-F255F292021D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AA69C-2F1E-447A-8723-2DE43E7478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72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3 year transdisciplinary project funded by the Irish EPA.  Combining dt and </a:t>
            </a:r>
            <a:r>
              <a:rPr lang="en-US" noProof="0" dirty="0" err="1"/>
              <a:t>lb</a:t>
            </a:r>
            <a:r>
              <a:rPr lang="en-US" noProof="0" dirty="0"/>
              <a:t> to protect a vulnerable coastal ecosystem in the south east of Ireland.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55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GIS as base reference, Unity to “animate” and fill in gaps which historic and current datasets don’t cover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Past, present and future.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670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GIS as base reference, Unity to “animate” and fill in gaps which historic and current datasets don’t cover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Past, present and future.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243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(beyond simply integration of BIM and GIS)</a:t>
            </a:r>
          </a:p>
          <a:p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r>
              <a:rPr lang="en-GB" dirty="0"/>
              <a:t>Need to examine the terminology around this.  Can it ever be a pure twin?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727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GIS as base reference, Unity to “animate” and fill in gaps which historic and current datasets don’t cover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Past, present and future.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0981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5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We want to create an experience, a phenomenological way of experiencing the landscape, but this creates a post </a:t>
            </a:r>
            <a:r>
              <a:rPr lang="en-IE" dirty="0" err="1"/>
              <a:t>phenomogolocal</a:t>
            </a:r>
            <a:r>
              <a:rPr lang="en-IE" dirty="0"/>
              <a:t> way because it’s not entirely accurate or “real” or “true” it will be a fictional representation in some ways  and isn’t a direct experience because our human presence scares off birds and non human activity – the use of technology takes into post phenomenology – Don </a:t>
            </a:r>
            <a:r>
              <a:rPr lang="en-IE" dirty="0" err="1"/>
              <a:t>Ihde</a:t>
            </a:r>
            <a:r>
              <a:rPr lang="en-IE" dirty="0"/>
              <a:t> – of the mediation of experience through technology</a:t>
            </a:r>
          </a:p>
          <a:p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Also enhancing accessibility making landscapes and landscape biographies accessible to a wider audience and revealing hidden patterns and changes in the landscape that may be missed by traditional methods.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09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87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172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89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79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365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overall </a:t>
            </a:r>
            <a:r>
              <a:rPr lang="en-GB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aim of the project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 find a sustainable way of balancing the protection of this natural environment, with the increased footfall from a growing town, increased tourism, effects of climate change and extreme weather event.  And create predictive scenarios to show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eg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if the area was continued to be used as it is now, what would happen.  </a:t>
            </a:r>
          </a:p>
          <a:p>
            <a:pPr algn="l" rtl="0" fontAlgn="base"/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is the </a:t>
            </a:r>
            <a:r>
              <a:rPr lang="en-GB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first time these two concepts have been brought together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essentially we’re hoping to build a model and a methodology that can be replicated in other regions like this, to allow for their sustainable development. 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Cf </a:t>
            </a:r>
            <a:r>
              <a:rPr lang="en-IE" sz="1200" dirty="0">
                <a:solidFill>
                  <a:schemeClr val="tx2"/>
                </a:solidFill>
                <a:latin typeface="Bell MT"/>
              </a:rPr>
              <a:t> than a Landscape Character Assessment</a:t>
            </a:r>
          </a:p>
          <a:p>
            <a:endParaRPr lang="en-IE" sz="1200" dirty="0">
              <a:solidFill>
                <a:schemeClr val="tx2"/>
              </a:solidFill>
              <a:latin typeface="Bell MT"/>
            </a:endParaRPr>
          </a:p>
          <a:p>
            <a:r>
              <a:rPr lang="en-IE" sz="1200" dirty="0">
                <a:solidFill>
                  <a:schemeClr val="tx2"/>
                </a:solidFill>
                <a:latin typeface="Bell MT"/>
              </a:rPr>
              <a:t>New direction to identify the non-human authors or agents that constitute a landscape.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808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(beyond simply integration of BIM and GIS)</a:t>
            </a:r>
          </a:p>
          <a:p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r>
              <a:rPr lang="en-GB" dirty="0"/>
              <a:t>Need to examine the terminology around this.  Can it ever be a pure twin?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0573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(beyond simply integration of BIM and GIS)</a:t>
            </a:r>
          </a:p>
          <a:p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r>
              <a:rPr lang="en-GB" dirty="0"/>
              <a:t>Need to examine the terminology around this.  Can it ever be a pure twin?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AA69C-2F1E-447A-8723-2DE43E74782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46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671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39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49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861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020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74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190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37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31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39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16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1EADA-D9B6-4697-BE68-94390D666BF6}" type="datetimeFigureOut">
              <a:rPr lang="tr-TR" smtClean="0"/>
              <a:t>1.09.2024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D5E9F-F858-4D04-BD35-85187E9019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4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Emily.Shakespeare@setu.ie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sabre-centre.ie/" TargetMode="External"/><Relationship Id="rId4" Type="http://schemas.openxmlformats.org/officeDocument/2006/relationships/hyperlink" Target="mailto:Robin.stubbs@setu.ie" TargetMode="Externa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0673E10-55E7-94F5-FAE8-4B997CEB5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grassy area by a body of water&#10;&#10;Description automatically generated">
            <a:extLst>
              <a:ext uri="{FF2B5EF4-FFF2-40B4-BE49-F238E27FC236}">
                <a16:creationId xmlns:a16="http://schemas.microsoft.com/office/drawing/2014/main" id="{275D5F0B-8D5A-4BE1-936F-CBC9934DB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70"/>
          <a:stretch/>
        </p:blipFill>
        <p:spPr>
          <a:xfrm>
            <a:off x="0" y="0"/>
            <a:ext cx="12686598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AF3D0-7A9E-A1FB-DB38-2273B0495200}"/>
              </a:ext>
            </a:extLst>
          </p:cNvPr>
          <p:cNvSpPr txBox="1"/>
          <p:nvPr/>
        </p:nvSpPr>
        <p:spPr>
          <a:xfrm>
            <a:off x="385810" y="1694593"/>
            <a:ext cx="8225030" cy="35394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FIRST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chemeClr val="tx2"/>
                </a:solidFill>
                <a:latin typeface="Bell MT" panose="02020503060305020303" pitchFamily="18" charset="0"/>
              </a:rPr>
              <a:t>Identify and appraise, incorporate all datasets, past and present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Creating new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a current 3D model of the landscape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Lidar, drone footage, time lapse video</a:t>
            </a:r>
          </a:p>
          <a:p>
            <a:pPr lvl="1"/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Unreal Engine, 3DS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28DF-6CAA-B08A-AF77-F8827012DF8A}"/>
              </a:ext>
            </a:extLst>
          </p:cNvPr>
          <p:cNvSpPr txBox="1"/>
          <p:nvPr/>
        </p:nvSpPr>
        <p:spPr>
          <a:xfrm>
            <a:off x="1642500" y="530843"/>
            <a:ext cx="9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BC18F-BB1F-0518-BC87-922CA1691093}"/>
              </a:ext>
            </a:extLst>
          </p:cNvPr>
          <p:cNvSpPr/>
          <p:nvPr/>
        </p:nvSpPr>
        <p:spPr>
          <a:xfrm>
            <a:off x="385810" y="526946"/>
            <a:ext cx="129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CÚPLA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D61A4-2A04-76D1-D26F-3E1E334FB988}"/>
              </a:ext>
            </a:extLst>
          </p:cNvPr>
          <p:cNvSpPr/>
          <p:nvPr/>
        </p:nvSpPr>
        <p:spPr>
          <a:xfrm>
            <a:off x="2344060" y="517420"/>
            <a:ext cx="8416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DIGITAL TWIN OF A NATURAL ENVIRONMENT</a:t>
            </a:r>
          </a:p>
        </p:txBody>
      </p:sp>
    </p:spTree>
    <p:extLst>
      <p:ext uri="{BB962C8B-B14F-4D97-AF65-F5344CB8AC3E}">
        <p14:creationId xmlns:p14="http://schemas.microsoft.com/office/powerpoint/2010/main" val="3077536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59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59E98-8914-4FA5-A5C6-9A80DAEF2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" y="1367074"/>
            <a:ext cx="11791605" cy="50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5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59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DE2140-D8D0-B6D7-19C6-C6DFBA5D7C1F}"/>
              </a:ext>
            </a:extLst>
          </p:cNvPr>
          <p:cNvSpPr/>
          <p:nvPr/>
        </p:nvSpPr>
        <p:spPr>
          <a:xfrm>
            <a:off x="2159150" y="1353651"/>
            <a:ext cx="5268237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Bell MT"/>
              </a:rPr>
              <a:t>| Practicalities – First Steps</a:t>
            </a:r>
            <a:endParaRPr lang="en-GB" sz="3200" b="1" dirty="0">
              <a:solidFill>
                <a:schemeClr val="tx2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22CF-D181-DC34-9000-E629B9BCBF45}"/>
              </a:ext>
            </a:extLst>
          </p:cNvPr>
          <p:cNvSpPr txBox="1"/>
          <p:nvPr/>
        </p:nvSpPr>
        <p:spPr>
          <a:xfrm>
            <a:off x="1552840" y="1367074"/>
            <a:ext cx="90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err="1">
                <a:solidFill>
                  <a:schemeClr val="tx2"/>
                </a:solidFill>
                <a:latin typeface="Bell MT" panose="02020503060305020303" pitchFamily="18" charset="0"/>
              </a:rPr>
              <a:t>Trá</a:t>
            </a:r>
            <a:endParaRPr lang="en-GB" sz="3200" b="1">
              <a:solidFill>
                <a:schemeClr val="tx2"/>
              </a:solidFill>
              <a:latin typeface="Bell MT" panose="020205030603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90D63-2050-D8B3-A0F0-0D1C31B9EDEF}"/>
              </a:ext>
            </a:extLst>
          </p:cNvPr>
          <p:cNvSpPr/>
          <p:nvPr/>
        </p:nvSpPr>
        <p:spPr>
          <a:xfrm>
            <a:off x="458200" y="1353652"/>
            <a:ext cx="1225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err="1">
                <a:solidFill>
                  <a:schemeClr val="tx2"/>
                </a:solidFill>
                <a:latin typeface="Bell MT" panose="02020503060305020303" pitchFamily="18" charset="0"/>
              </a:rPr>
              <a:t>Cúpla</a:t>
            </a:r>
            <a:endParaRPr lang="en-GB" sz="3200" b="1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66A08E-FA05-4683-8C85-5FC96AADD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7074"/>
            <a:ext cx="12192000" cy="53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9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erson standing in a grassy area by a body of water&#10;&#10;Description automatically generated">
            <a:extLst>
              <a:ext uri="{FF2B5EF4-FFF2-40B4-BE49-F238E27FC236}">
                <a16:creationId xmlns:a16="http://schemas.microsoft.com/office/drawing/2014/main" id="{275D5F0B-8D5A-4BE1-936F-CBC9934DB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70"/>
          <a:stretch/>
        </p:blipFill>
        <p:spPr>
          <a:xfrm>
            <a:off x="0" y="0"/>
            <a:ext cx="12686598" cy="6949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3622CF-D181-DC34-9000-E629B9BCBF45}"/>
              </a:ext>
            </a:extLst>
          </p:cNvPr>
          <p:cNvSpPr txBox="1"/>
          <p:nvPr/>
        </p:nvSpPr>
        <p:spPr>
          <a:xfrm>
            <a:off x="1654075" y="554909"/>
            <a:ext cx="9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90D63-2050-D8B3-A0F0-0D1C31B9EDEF}"/>
              </a:ext>
            </a:extLst>
          </p:cNvPr>
          <p:cNvSpPr/>
          <p:nvPr/>
        </p:nvSpPr>
        <p:spPr>
          <a:xfrm>
            <a:off x="385810" y="551012"/>
            <a:ext cx="129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CÚPLA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E2140-D8D0-B6D7-19C6-C6DFBA5D7C1F}"/>
              </a:ext>
            </a:extLst>
          </p:cNvPr>
          <p:cNvSpPr/>
          <p:nvPr/>
        </p:nvSpPr>
        <p:spPr>
          <a:xfrm>
            <a:off x="2401935" y="541486"/>
            <a:ext cx="8416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DIGITAL TWIN OF A NATURAL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AF3D0-7A9E-A1FB-DB38-2273B0495200}"/>
              </a:ext>
            </a:extLst>
          </p:cNvPr>
          <p:cNvSpPr txBox="1"/>
          <p:nvPr/>
        </p:nvSpPr>
        <p:spPr>
          <a:xfrm>
            <a:off x="385810" y="1694593"/>
            <a:ext cx="8225030" cy="33547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FIRST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Identify and appraise, incorporate all datasets, past and present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chemeClr val="tx2"/>
                </a:solidFill>
                <a:latin typeface="Bell MT" panose="02020503060305020303" pitchFamily="18" charset="0"/>
              </a:rPr>
              <a:t>Creating new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chemeClr val="tx2"/>
                </a:solidFill>
                <a:latin typeface="Bell MT" panose="02020503060305020303" pitchFamily="18" charset="0"/>
              </a:rPr>
              <a:t>a current 3D model of the landscape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chemeClr val="tx2"/>
                </a:solidFill>
                <a:latin typeface="Bell MT" panose="02020503060305020303" pitchFamily="18" charset="0"/>
              </a:rPr>
              <a:t>Lidar, drone footage, time lapse video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chemeClr val="tx2"/>
                </a:solidFill>
                <a:latin typeface="Bell MT" panose="02020503060305020303" pitchFamily="18" charset="0"/>
              </a:rPr>
              <a:t>Unreal Engine, 3DS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chemeClr val="tx2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14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359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DE2140-D8D0-B6D7-19C6-C6DFBA5D7C1F}"/>
              </a:ext>
            </a:extLst>
          </p:cNvPr>
          <p:cNvSpPr/>
          <p:nvPr/>
        </p:nvSpPr>
        <p:spPr>
          <a:xfrm rot="16200000">
            <a:off x="-582167" y="2846033"/>
            <a:ext cx="2369559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FIRST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22CF-D181-DC34-9000-E629B9BCBF45}"/>
              </a:ext>
            </a:extLst>
          </p:cNvPr>
          <p:cNvSpPr txBox="1"/>
          <p:nvPr/>
        </p:nvSpPr>
        <p:spPr>
          <a:xfrm rot="16200000">
            <a:off x="173075" y="4293154"/>
            <a:ext cx="90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90D63-2050-D8B3-A0F0-0D1C31B9EDEF}"/>
              </a:ext>
            </a:extLst>
          </p:cNvPr>
          <p:cNvSpPr/>
          <p:nvPr/>
        </p:nvSpPr>
        <p:spPr>
          <a:xfrm rot="16200000">
            <a:off x="57929" y="5255092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CÚPLA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89DFF-67D5-4205-B449-14F4CD2DE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58" y="1657627"/>
            <a:ext cx="4491742" cy="4497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0448F-F72C-465F-A24D-F462432C2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13" y="1657627"/>
            <a:ext cx="4491740" cy="450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nd Dunes">
            <a:hlinkClick r:id="" action="ppaction://media"/>
            <a:extLst>
              <a:ext uri="{FF2B5EF4-FFF2-40B4-BE49-F238E27FC236}">
                <a16:creationId xmlns:a16="http://schemas.microsoft.com/office/drawing/2014/main" id="{4674CC5B-7E81-4460-90A8-837128400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3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306">
            <a:hlinkClick r:id="" action="ppaction://media"/>
            <a:extLst>
              <a:ext uri="{FF2B5EF4-FFF2-40B4-BE49-F238E27FC236}">
                <a16:creationId xmlns:a16="http://schemas.microsoft.com/office/drawing/2014/main" id="{A20B773D-88FC-49F2-A6D0-4BB2B9C7B5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33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40830-WA0001">
            <a:hlinkClick r:id="" action="ppaction://media"/>
            <a:extLst>
              <a:ext uri="{FF2B5EF4-FFF2-40B4-BE49-F238E27FC236}">
                <a16:creationId xmlns:a16="http://schemas.microsoft.com/office/drawing/2014/main" id="{EAF73954-6935-4EB6-AAD5-A21AB4FAF6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91"/>
                </p14:media>
              </p:ext>
            </p:extLst>
          </p:nvPr>
        </p:nvPicPr>
        <p:blipFill rotWithShape="1">
          <a:blip r:embed="rId5"/>
          <a:srcRect t="14204" r="5488" b="12625"/>
          <a:stretch/>
        </p:blipFill>
        <p:spPr>
          <a:xfrm>
            <a:off x="898235" y="372718"/>
            <a:ext cx="10617843" cy="4653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314C3B-73CF-8C6E-3756-26DB33A1C586}"/>
              </a:ext>
            </a:extLst>
          </p:cNvPr>
          <p:cNvSpPr txBox="1"/>
          <p:nvPr/>
        </p:nvSpPr>
        <p:spPr>
          <a:xfrm>
            <a:off x="632023" y="5124358"/>
            <a:ext cx="77133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800" b="1" dirty="0">
                <a:solidFill>
                  <a:schemeClr val="bg2"/>
                </a:solidFill>
                <a:latin typeface="Tw Cen MT Condensed Extra Bold" panose="020B0803020202020204" pitchFamily="34" charset="0"/>
                <a:ea typeface="Calibri"/>
                <a:cs typeface="Calibri"/>
              </a:rPr>
              <a:t>PARADIGM SHIFTING |</a:t>
            </a:r>
          </a:p>
          <a:p>
            <a:r>
              <a:rPr lang="en-IE" sz="4800" b="1" dirty="0">
                <a:solidFill>
                  <a:schemeClr val="bg2"/>
                </a:solidFill>
                <a:latin typeface="Tw Cen MT Condensed Extra Bold" panose="020B0803020202020204" pitchFamily="34" charset="0"/>
                <a:ea typeface="Calibri"/>
                <a:cs typeface="Calibri"/>
              </a:rPr>
              <a:t>POST PHENOMENOLOGY</a:t>
            </a:r>
            <a:endParaRPr lang="en-IE" sz="4800" b="1" dirty="0">
              <a:solidFill>
                <a:schemeClr val="bg2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FF430-E7F2-31E9-8C91-E12212AA9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3"/>
          <a:stretch/>
        </p:blipFill>
        <p:spPr>
          <a:xfrm>
            <a:off x="-539799" y="1169636"/>
            <a:ext cx="13271597" cy="5318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AADCB-0052-4B2C-414F-B9B6C818EC43}"/>
              </a:ext>
            </a:extLst>
          </p:cNvPr>
          <p:cNvSpPr txBox="1"/>
          <p:nvPr/>
        </p:nvSpPr>
        <p:spPr>
          <a:xfrm>
            <a:off x="606425" y="200797"/>
            <a:ext cx="8867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CUPLA TRA | REAL WORLD 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5A53F-7090-FA8C-341C-817EBD16F0F2}"/>
              </a:ext>
            </a:extLst>
          </p:cNvPr>
          <p:cNvSpPr txBox="1"/>
          <p:nvPr/>
        </p:nvSpPr>
        <p:spPr>
          <a:xfrm>
            <a:off x="382903" y="3828919"/>
            <a:ext cx="5713096" cy="21328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Predictive scenarios – looking to the future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Dissemination by mission room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Inform local and national decision makers for planning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Conservation of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To be replicated in similar at-risk regions  </a:t>
            </a:r>
          </a:p>
        </p:txBody>
      </p:sp>
    </p:spTree>
    <p:extLst>
      <p:ext uri="{BB962C8B-B14F-4D97-AF65-F5344CB8AC3E}">
        <p14:creationId xmlns:p14="http://schemas.microsoft.com/office/powerpoint/2010/main" val="2121901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F008A27-6A6D-416A-1967-EEA72B988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2886833"/>
            <a:ext cx="9144000" cy="1655762"/>
          </a:xfrm>
        </p:spPr>
        <p:txBody>
          <a:bodyPr anchor="ctr"/>
          <a:lstStyle/>
          <a:p>
            <a:r>
              <a:rPr lang="en-GB" dirty="0">
                <a:solidFill>
                  <a:schemeClr val="tx2"/>
                </a:solidFill>
                <a:latin typeface="Tw Cen MT Condensed Extra Bold" panose="020B08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Emily.Shakespeare@setu.ie</a:t>
            </a:r>
            <a:endParaRPr lang="en-GB" dirty="0">
              <a:solidFill>
                <a:schemeClr val="tx2"/>
              </a:solidFill>
              <a:latin typeface="Tw Cen MT Condensed Extra Bold" panose="020B0803020202020204" pitchFamily="34" charset="0"/>
            </a:endParaRPr>
          </a:p>
          <a:p>
            <a:r>
              <a:rPr lang="en-GB" dirty="0">
                <a:solidFill>
                  <a:schemeClr val="tx2"/>
                </a:solidFill>
                <a:latin typeface="Tw Cen MT Condensed Extra Bold" panose="020B08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Robin.stubbs@setu.ie</a:t>
            </a:r>
            <a:endParaRPr lang="en-GB" dirty="0">
              <a:solidFill>
                <a:schemeClr val="tx2"/>
              </a:solidFill>
              <a:latin typeface="Tw Cen MT Condensed Extra Bold" panose="020B0803020202020204" pitchFamily="34" charset="0"/>
            </a:endParaRPr>
          </a:p>
          <a:p>
            <a:r>
              <a:rPr lang="en-GB" dirty="0">
                <a:solidFill>
                  <a:schemeClr val="tx2"/>
                </a:solidFill>
                <a:latin typeface="Tw Cen MT Condensed Extra Bold" panose="020B08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www.sabre-centre.ie</a:t>
            </a:r>
            <a:r>
              <a:rPr lang="en-GB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endParaRPr lang="en-US" dirty="0">
              <a:latin typeface="Tw Cen MT Condensed Extra Bold" panose="020B0803020202020204" pitchFamily="34" charset="0"/>
              <a:ea typeface="Roboto Medium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ED3EC0-560D-46A1-BE6C-574DD6474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09" y="3573575"/>
            <a:ext cx="955474" cy="95547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B01BDF4-F396-4E9D-AEDB-09098D110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955" y="5639920"/>
            <a:ext cx="2705495" cy="1510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88F4BD-B3EC-4A00-9F87-5A9D9E7592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54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1758"/>
          <a:stretch/>
        </p:blipFill>
        <p:spPr>
          <a:xfrm>
            <a:off x="1319113" y="3573575"/>
            <a:ext cx="1422943" cy="830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41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F008A27-6A6D-416A-1967-EEA72B988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86"/>
            <a:ext cx="12192000" cy="6858000"/>
          </a:xfrm>
          <a:prstGeom prst="rect">
            <a:avLst/>
          </a:prstGeom>
        </p:spPr>
      </p:pic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085849" y="2419350"/>
            <a:ext cx="10001249" cy="2133600"/>
          </a:xfrm>
          <a:noFill/>
        </p:spPr>
        <p:txBody>
          <a:bodyPr anchor="ctr">
            <a:normAutofit/>
          </a:bodyPr>
          <a:lstStyle/>
          <a:p>
            <a:r>
              <a:rPr lang="en-IE" sz="3600" dirty="0">
                <a:latin typeface="Tw Cen MT Condensed Extra Bold" panose="020B0803020202020204" pitchFamily="34" charset="0"/>
                <a:ea typeface="Roboto Black" panose="02000000000000000000" pitchFamily="2" charset="0"/>
              </a:rPr>
              <a:t>Engaging With Digital Twin And Landscape Biography: Protecting An Ecosystem</a:t>
            </a:r>
            <a:endParaRPr lang="en-US" sz="3600" dirty="0">
              <a:latin typeface="Tw Cen MT Condensed Extra Bold" panose="020B0803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85850" y="4726443"/>
            <a:ext cx="10515600" cy="1077218"/>
          </a:xfrm>
          <a:prstGeom prst="rect">
            <a:avLst/>
          </a:prstGeom>
          <a:noFill/>
          <a:ln>
            <a:noFill/>
          </a:ln>
          <a:effectLst>
            <a:glow rad="12700">
              <a:srgbClr val="40B9D0"/>
            </a:glow>
            <a:softEdge rad="254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E" sz="1600" b="1" u="sng" dirty="0" err="1">
                <a:latin typeface="Roboto" panose="02000000000000000000" pitchFamily="2" charset="0"/>
                <a:ea typeface="Roboto" panose="02000000000000000000" pitchFamily="2" charset="0"/>
              </a:rPr>
              <a:t>Dr.</a:t>
            </a:r>
            <a:r>
              <a:rPr lang="en-IE" sz="1600" b="1" u="sng" dirty="0">
                <a:latin typeface="Roboto" panose="02000000000000000000" pitchFamily="2" charset="0"/>
                <a:ea typeface="Roboto" panose="02000000000000000000" pitchFamily="2" charset="0"/>
              </a:rPr>
              <a:t> Emily Shakespeare </a:t>
            </a:r>
            <a:r>
              <a:rPr lang="en-IE" sz="1600" b="1" dirty="0">
                <a:latin typeface="Roboto" panose="02000000000000000000" pitchFamily="2" charset="0"/>
                <a:ea typeface="Roboto" panose="02000000000000000000" pitchFamily="2" charset="0"/>
              </a:rPr>
              <a:t>&amp; </a:t>
            </a:r>
            <a:r>
              <a:rPr lang="en-IE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Dr.</a:t>
            </a:r>
            <a:r>
              <a:rPr lang="en-IE" sz="1600" b="1" dirty="0">
                <a:latin typeface="Roboto" panose="02000000000000000000" pitchFamily="2" charset="0"/>
                <a:ea typeface="Roboto" panose="02000000000000000000" pitchFamily="2" charset="0"/>
              </a:rPr>
              <a:t> Robin Stubbs</a:t>
            </a:r>
            <a:endParaRPr lang="tr-T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IE" sz="1600" dirty="0">
                <a:latin typeface="Roboto" panose="02000000000000000000" pitchFamily="2" charset="0"/>
                <a:ea typeface="Roboto" panose="02000000000000000000" pitchFamily="2" charset="0"/>
              </a:rPr>
              <a:t>Ireland</a:t>
            </a:r>
            <a:endParaRPr lang="tr-TR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IE" sz="1600" dirty="0">
                <a:latin typeface="Roboto" panose="02000000000000000000" pitchFamily="2" charset="0"/>
                <a:ea typeface="Roboto" panose="02000000000000000000" pitchFamily="2" charset="0"/>
              </a:rPr>
              <a:t>SABRE Research Centre, Department of Architecture &amp; Built Environment, South East Technological University 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2FD9E-0E8A-44ED-8B7F-972DBDD1C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09" y="5977154"/>
            <a:ext cx="955474" cy="95547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C304939-0401-7E9D-F76F-3EDDB953B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311" y="5756691"/>
            <a:ext cx="2261339" cy="1262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6F330-AF7A-1776-6618-AA6A625FBE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54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1758"/>
          <a:stretch/>
        </p:blipFill>
        <p:spPr>
          <a:xfrm>
            <a:off x="2681188" y="5952918"/>
            <a:ext cx="1422943" cy="830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70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1C9DF1A5-7137-4E84-B05A-3DD496FC4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" t="5974" r="273"/>
          <a:stretch/>
        </p:blipFill>
        <p:spPr>
          <a:xfrm flipH="1">
            <a:off x="-248452" y="0"/>
            <a:ext cx="1296669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4E9A0-7676-13D8-1729-9A996E19ABAD}"/>
              </a:ext>
            </a:extLst>
          </p:cNvPr>
          <p:cNvSpPr txBox="1"/>
          <p:nvPr/>
        </p:nvSpPr>
        <p:spPr>
          <a:xfrm>
            <a:off x="2226420" y="878138"/>
            <a:ext cx="13226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F8AF5-9532-0FCF-EE10-28B38088E608}"/>
              </a:ext>
            </a:extLst>
          </p:cNvPr>
          <p:cNvSpPr txBox="1"/>
          <p:nvPr/>
        </p:nvSpPr>
        <p:spPr>
          <a:xfrm>
            <a:off x="469372" y="878138"/>
            <a:ext cx="175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E412F-51DE-F8C2-662B-E11188EB8D3B}"/>
              </a:ext>
            </a:extLst>
          </p:cNvPr>
          <p:cNvSpPr txBox="1"/>
          <p:nvPr/>
        </p:nvSpPr>
        <p:spPr>
          <a:xfrm>
            <a:off x="3364482" y="849563"/>
            <a:ext cx="4415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TWIN BEACH</a:t>
            </a:r>
          </a:p>
        </p:txBody>
      </p:sp>
    </p:spTree>
    <p:extLst>
      <p:ext uri="{BB962C8B-B14F-4D97-AF65-F5344CB8AC3E}">
        <p14:creationId xmlns:p14="http://schemas.microsoft.com/office/powerpoint/2010/main" val="10591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1C9DF1A5-7137-4E84-B05A-3DD496FC4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5974" r="273"/>
          <a:stretch/>
        </p:blipFill>
        <p:spPr>
          <a:xfrm flipH="1">
            <a:off x="-204281" y="0"/>
            <a:ext cx="1296669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4E9A0-7676-13D8-1729-9A996E19ABAD}"/>
              </a:ext>
            </a:extLst>
          </p:cNvPr>
          <p:cNvSpPr txBox="1"/>
          <p:nvPr/>
        </p:nvSpPr>
        <p:spPr>
          <a:xfrm>
            <a:off x="2087524" y="866563"/>
            <a:ext cx="13226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F8AF5-9532-0FCF-EE10-28B38088E608}"/>
              </a:ext>
            </a:extLst>
          </p:cNvPr>
          <p:cNvSpPr txBox="1"/>
          <p:nvPr/>
        </p:nvSpPr>
        <p:spPr>
          <a:xfrm>
            <a:off x="388351" y="866563"/>
            <a:ext cx="175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E444D4-A4AB-5C75-541E-CED64F894676}"/>
              </a:ext>
            </a:extLst>
          </p:cNvPr>
          <p:cNvSpPr txBox="1"/>
          <p:nvPr/>
        </p:nvSpPr>
        <p:spPr>
          <a:xfrm>
            <a:off x="3150434" y="854987"/>
            <a:ext cx="3333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TRÁ MHÓR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E0F73-8D92-E21B-B494-9D2F1576D1B0}"/>
              </a:ext>
            </a:extLst>
          </p:cNvPr>
          <p:cNvSpPr txBox="1"/>
          <p:nvPr/>
        </p:nvSpPr>
        <p:spPr>
          <a:xfrm>
            <a:off x="6426779" y="848623"/>
            <a:ext cx="3333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TRAMORE</a:t>
            </a:r>
          </a:p>
        </p:txBody>
      </p:sp>
    </p:spTree>
    <p:extLst>
      <p:ext uri="{BB962C8B-B14F-4D97-AF65-F5344CB8AC3E}">
        <p14:creationId xmlns:p14="http://schemas.microsoft.com/office/powerpoint/2010/main" val="32809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id="{1C9DF1A5-7137-4E84-B05A-3DD496FC4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5974" r="273"/>
          <a:stretch/>
        </p:blipFill>
        <p:spPr>
          <a:xfrm flipH="1">
            <a:off x="-204281" y="0"/>
            <a:ext cx="1296669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4E9A0-7676-13D8-1729-9A996E19ABAD}"/>
              </a:ext>
            </a:extLst>
          </p:cNvPr>
          <p:cNvSpPr txBox="1"/>
          <p:nvPr/>
        </p:nvSpPr>
        <p:spPr>
          <a:xfrm rot="16200000">
            <a:off x="15114" y="3674823"/>
            <a:ext cx="132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F8AF5-9532-0FCF-EE10-28B38088E608}"/>
              </a:ext>
            </a:extLst>
          </p:cNvPr>
          <p:cNvSpPr txBox="1"/>
          <p:nvPr/>
        </p:nvSpPr>
        <p:spPr>
          <a:xfrm rot="16200000">
            <a:off x="-202088" y="5075763"/>
            <a:ext cx="175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E0F73-8D92-E21B-B494-9D2F1576D1B0}"/>
              </a:ext>
            </a:extLst>
          </p:cNvPr>
          <p:cNvSpPr txBox="1"/>
          <p:nvPr/>
        </p:nvSpPr>
        <p:spPr>
          <a:xfrm rot="16200000">
            <a:off x="-990221" y="1604836"/>
            <a:ext cx="33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TRAMORE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05269-A5F3-79AC-D46D-514205F211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"/>
          <a:stretch/>
        </p:blipFill>
        <p:spPr>
          <a:xfrm>
            <a:off x="4070216" y="44695"/>
            <a:ext cx="5185543" cy="68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56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B8804-50E7-4D79-BA30-E7938E328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640" y="1336192"/>
            <a:ext cx="12597279" cy="5113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4E9A0-7676-13D8-1729-9A996E19ABAD}"/>
              </a:ext>
            </a:extLst>
          </p:cNvPr>
          <p:cNvSpPr txBox="1"/>
          <p:nvPr/>
        </p:nvSpPr>
        <p:spPr>
          <a:xfrm>
            <a:off x="2356398" y="1442588"/>
            <a:ext cx="13226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F8AF5-9532-0FCF-EE10-28B38088E608}"/>
              </a:ext>
            </a:extLst>
          </p:cNvPr>
          <p:cNvSpPr txBox="1"/>
          <p:nvPr/>
        </p:nvSpPr>
        <p:spPr>
          <a:xfrm>
            <a:off x="657225" y="1442588"/>
            <a:ext cx="175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E412F-51DE-F8C2-662B-E11188EB8D3B}"/>
              </a:ext>
            </a:extLst>
          </p:cNvPr>
          <p:cNvSpPr txBox="1"/>
          <p:nvPr/>
        </p:nvSpPr>
        <p:spPr>
          <a:xfrm>
            <a:off x="3343985" y="1414013"/>
            <a:ext cx="4415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TRAMORE</a:t>
            </a: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8BEF60F1-6B1E-45A2-97AB-F6DB4716F858}"/>
              </a:ext>
            </a:extLst>
          </p:cNvPr>
          <p:cNvSpPr txBox="1"/>
          <p:nvPr/>
        </p:nvSpPr>
        <p:spPr>
          <a:xfrm>
            <a:off x="8580119" y="4430792"/>
            <a:ext cx="3333935" cy="1754326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770 hectares </a:t>
            </a:r>
          </a:p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Special Area of Conservation</a:t>
            </a:r>
          </a:p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Special Protection Area </a:t>
            </a:r>
          </a:p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Ramsar Site</a:t>
            </a:r>
          </a:p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15 protected species and 9 habitats</a:t>
            </a:r>
          </a:p>
        </p:txBody>
      </p:sp>
    </p:spTree>
    <p:extLst>
      <p:ext uri="{BB962C8B-B14F-4D97-AF65-F5344CB8AC3E}">
        <p14:creationId xmlns:p14="http://schemas.microsoft.com/office/powerpoint/2010/main" val="3665552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B8804-50E7-4D79-BA30-E7938E328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640" y="1336192"/>
            <a:ext cx="12597279" cy="5113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4E9A0-7676-13D8-1729-9A996E19ABAD}"/>
              </a:ext>
            </a:extLst>
          </p:cNvPr>
          <p:cNvSpPr txBox="1"/>
          <p:nvPr/>
        </p:nvSpPr>
        <p:spPr>
          <a:xfrm>
            <a:off x="2506873" y="1442588"/>
            <a:ext cx="13226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F8AF5-9532-0FCF-EE10-28B38088E608}"/>
              </a:ext>
            </a:extLst>
          </p:cNvPr>
          <p:cNvSpPr txBox="1"/>
          <p:nvPr/>
        </p:nvSpPr>
        <p:spPr>
          <a:xfrm>
            <a:off x="749825" y="1442588"/>
            <a:ext cx="17570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CUPLÁ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E412F-51DE-F8C2-662B-E11188EB8D3B}"/>
              </a:ext>
            </a:extLst>
          </p:cNvPr>
          <p:cNvSpPr txBox="1"/>
          <p:nvPr/>
        </p:nvSpPr>
        <p:spPr>
          <a:xfrm>
            <a:off x="3668085" y="1414013"/>
            <a:ext cx="4415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PROJECT ETHOS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EF1DBF29-2652-D260-A444-0490488BC517}"/>
              </a:ext>
            </a:extLst>
          </p:cNvPr>
          <p:cNvSpPr txBox="1"/>
          <p:nvPr/>
        </p:nvSpPr>
        <p:spPr>
          <a:xfrm>
            <a:off x="851553" y="2690336"/>
            <a:ext cx="10488892" cy="1477328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latin typeface="Bell MT" panose="02020503060305020303" pitchFamily="18" charset="0"/>
            </a:endParaRPr>
          </a:p>
          <a:p>
            <a:pPr algn="ctr"/>
            <a:r>
              <a:rPr lang="en-GB" dirty="0">
                <a:latin typeface="Bell MT" panose="02020503060305020303" pitchFamily="18" charset="0"/>
              </a:rPr>
              <a:t>Combining Digital Twin Technology with a Landscape Biography methodological framework to establish, better understand and communicate the competing influences, priorities and impact on the region from human and more-than-human activity to allow for improved regional planning and infrastructure initiatives.  </a:t>
            </a:r>
          </a:p>
          <a:p>
            <a:pPr marL="285750" indent="-285750">
              <a:buSzPct val="80000"/>
              <a:buFont typeface="Courier New" panose="02070309020205020404" pitchFamily="49" charset="0"/>
              <a:buChar char="o"/>
            </a:pPr>
            <a:endParaRPr lang="en-IE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72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FFB5816-55FE-BB34-E54B-7C6EBB121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6B680-179B-5D45-2835-F1A141F0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725" y="4501896"/>
            <a:ext cx="12277725" cy="1969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E87CC9-E3D1-F09C-A641-EDB83433E6DD}"/>
              </a:ext>
            </a:extLst>
          </p:cNvPr>
          <p:cNvSpPr/>
          <p:nvPr/>
        </p:nvSpPr>
        <p:spPr>
          <a:xfrm>
            <a:off x="510087" y="2208701"/>
            <a:ext cx="11171825" cy="1906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tx2"/>
                </a:solidFill>
                <a:latin typeface="Bell MT"/>
              </a:rPr>
              <a:t>Narrative of the dynamic relationship between human, non-human and environment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tx2"/>
                </a:solidFill>
                <a:latin typeface="Bell MT"/>
              </a:rPr>
              <a:t>Emphasis on authors and authorship and landscape transformations of a layered landscape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tx2"/>
                </a:solidFill>
                <a:latin typeface="Bell MT"/>
              </a:rPr>
              <a:t>Time-depth: long term perspective on a dynamic landscape – past, present and future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tx2"/>
                </a:solidFill>
                <a:latin typeface="Bell MT" panose="02020503060305020303" pitchFamily="18" charset="0"/>
              </a:rPr>
              <a:t>Collaborative and integrated thinking tool being used in the Netherlands – transcends disciplines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tx2"/>
                </a:solidFill>
                <a:latin typeface="Bell MT"/>
              </a:rPr>
              <a:t>New eco-centric model and direction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E2140-D8D0-B6D7-19C6-C6DFBA5D7C1F}"/>
              </a:ext>
            </a:extLst>
          </p:cNvPr>
          <p:cNvSpPr/>
          <p:nvPr/>
        </p:nvSpPr>
        <p:spPr>
          <a:xfrm>
            <a:off x="2306287" y="1529217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LANDSCAPE BIOGRAPHY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622CF-D181-DC34-9000-E629B9BCBF45}"/>
              </a:ext>
            </a:extLst>
          </p:cNvPr>
          <p:cNvSpPr txBox="1"/>
          <p:nvPr/>
        </p:nvSpPr>
        <p:spPr>
          <a:xfrm>
            <a:off x="1604727" y="1542640"/>
            <a:ext cx="90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90D63-2050-D8B3-A0F0-0D1C31B9EDEF}"/>
              </a:ext>
            </a:extLst>
          </p:cNvPr>
          <p:cNvSpPr/>
          <p:nvPr/>
        </p:nvSpPr>
        <p:spPr>
          <a:xfrm>
            <a:off x="510087" y="1529218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CÚPLA</a:t>
            </a:r>
          </a:p>
        </p:txBody>
      </p:sp>
    </p:spTree>
    <p:extLst>
      <p:ext uri="{BB962C8B-B14F-4D97-AF65-F5344CB8AC3E}">
        <p14:creationId xmlns:p14="http://schemas.microsoft.com/office/powerpoint/2010/main" val="2403323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grassy area by a body of water&#10;&#10;Description automatically generated">
            <a:extLst>
              <a:ext uri="{FF2B5EF4-FFF2-40B4-BE49-F238E27FC236}">
                <a16:creationId xmlns:a16="http://schemas.microsoft.com/office/drawing/2014/main" id="{275D5F0B-8D5A-4BE1-936F-CBC9934DB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70"/>
          <a:stretch/>
        </p:blipFill>
        <p:spPr>
          <a:xfrm>
            <a:off x="-247299" y="0"/>
            <a:ext cx="12686598" cy="6949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3622CF-D181-DC34-9000-E629B9BCBF45}"/>
              </a:ext>
            </a:extLst>
          </p:cNvPr>
          <p:cNvSpPr txBox="1"/>
          <p:nvPr/>
        </p:nvSpPr>
        <p:spPr>
          <a:xfrm>
            <a:off x="1642500" y="554909"/>
            <a:ext cx="90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TRÁ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90D63-2050-D8B3-A0F0-0D1C31B9EDEF}"/>
              </a:ext>
            </a:extLst>
          </p:cNvPr>
          <p:cNvSpPr/>
          <p:nvPr/>
        </p:nvSpPr>
        <p:spPr>
          <a:xfrm>
            <a:off x="385810" y="551012"/>
            <a:ext cx="129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CÚPLA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12AEB-5E7D-B349-6790-097850EC59B7}"/>
              </a:ext>
            </a:extLst>
          </p:cNvPr>
          <p:cNvSpPr txBox="1"/>
          <p:nvPr/>
        </p:nvSpPr>
        <p:spPr>
          <a:xfrm>
            <a:off x="477128" y="1715856"/>
            <a:ext cx="8225031" cy="18558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PUSHING BOUNDARIES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Developing Digital Twin capabilities – not just urban and built environment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Landscape Representation – spatial and temporal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solidFill>
                  <a:schemeClr val="tx2"/>
                </a:solidFill>
                <a:latin typeface="Bell MT" panose="02020503060305020303" pitchFamily="18" charset="0"/>
              </a:rPr>
              <a:t>Landscape Information Modelling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0C448-95A5-4E15-8A7B-A41E131AD822}"/>
              </a:ext>
            </a:extLst>
          </p:cNvPr>
          <p:cNvSpPr txBox="1"/>
          <p:nvPr/>
        </p:nvSpPr>
        <p:spPr>
          <a:xfrm>
            <a:off x="477129" y="3959177"/>
            <a:ext cx="8225030" cy="125566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PRACTICAL CHALLENGES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Bell MT" panose="02020503060305020303" pitchFamily="18" charset="0"/>
              </a:rPr>
              <a:t>Accuracy of representing a dynamic landscape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Bell MT" panose="02020503060305020303" pitchFamily="18" charset="0"/>
              </a:rPr>
              <a:t>How to “twin reality” (Paul Cureton)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E2140-D8D0-B6D7-19C6-C6DFBA5D7C1F}"/>
              </a:ext>
            </a:extLst>
          </p:cNvPr>
          <p:cNvSpPr/>
          <p:nvPr/>
        </p:nvSpPr>
        <p:spPr>
          <a:xfrm>
            <a:off x="2344060" y="541486"/>
            <a:ext cx="8416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Tw Cen MT Condensed Extra Bold" panose="020B0803020202020204" pitchFamily="34" charset="0"/>
              </a:rPr>
              <a:t>| DIGITAL TWIN OF A NATURAL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89116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5b31fbf-fa41-4ad5-8131-3350eb1a80d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C1269CD40C24794CF342E8BA7091C" ma:contentTypeVersion="15" ma:contentTypeDescription="Create a new document." ma:contentTypeScope="" ma:versionID="7cee0157f955b78932f6099fcdd05d16">
  <xsd:schema xmlns:xsd="http://www.w3.org/2001/XMLSchema" xmlns:xs="http://www.w3.org/2001/XMLSchema" xmlns:p="http://schemas.microsoft.com/office/2006/metadata/properties" xmlns:ns3="15b31fbf-fa41-4ad5-8131-3350eb1a80dd" xmlns:ns4="7b1c53c4-799d-4d48-b0e8-22fbadaff617" targetNamespace="http://schemas.microsoft.com/office/2006/metadata/properties" ma:root="true" ma:fieldsID="c18a428b9bba9d5b30b779fa54f76cfe" ns3:_="" ns4:_="">
    <xsd:import namespace="15b31fbf-fa41-4ad5-8131-3350eb1a80dd"/>
    <xsd:import namespace="7b1c53c4-799d-4d48-b0e8-22fbadaff6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31fbf-fa41-4ad5-8131-3350eb1a8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1c53c4-799d-4d48-b0e8-22fbadaff61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E3D755-90FB-46BC-90FF-BBC60814451E}">
  <ds:schemaRefs>
    <ds:schemaRef ds:uri="http://www.w3.org/XML/1998/namespace"/>
    <ds:schemaRef ds:uri="http://schemas.microsoft.com/office/2006/documentManagement/types"/>
    <ds:schemaRef ds:uri="15b31fbf-fa41-4ad5-8131-3350eb1a80dd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b1c53c4-799d-4d48-b0e8-22fbadaff61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3F4302B-BDCE-4EA9-8BEC-585EEB4CB3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b31fbf-fa41-4ad5-8131-3350eb1a80dd"/>
    <ds:schemaRef ds:uri="7b1c53c4-799d-4d48-b0e8-22fbadaff6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0A79FB-F232-4360-8304-405FAAA2A7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825</Words>
  <Application>Microsoft Office PowerPoint</Application>
  <PresentationFormat>Widescreen</PresentationFormat>
  <Paragraphs>134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Bell MT</vt:lpstr>
      <vt:lpstr>Calibri</vt:lpstr>
      <vt:lpstr>Calibri Light</vt:lpstr>
      <vt:lpstr>Courier New</vt:lpstr>
      <vt:lpstr>Roboto</vt:lpstr>
      <vt:lpstr>Segoe UI</vt:lpstr>
      <vt:lpstr>Tw Cen MT Condensed Extra Bold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Creative</dc:creator>
  <cp:lastModifiedBy>Emily Shakespeare</cp:lastModifiedBy>
  <cp:revision>36</cp:revision>
  <dcterms:created xsi:type="dcterms:W3CDTF">2024-01-30T07:54:52Z</dcterms:created>
  <dcterms:modified xsi:type="dcterms:W3CDTF">2024-09-01T14:28:54Z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0x010100FD2C1269CD40C24794CF342E8BA7091C</vt:lpwstr>
  </property>
</Properties>
</file>